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6"/>
  </p:notesMasterIdLst>
  <p:sldIdLst>
    <p:sldId id="432" r:id="rId5"/>
    <p:sldId id="434" r:id="rId7"/>
    <p:sldId id="451" r:id="rId8"/>
    <p:sldId id="485" r:id="rId9"/>
    <p:sldId id="484" r:id="rId10"/>
    <p:sldId id="483" r:id="rId11"/>
    <p:sldId id="482" r:id="rId12"/>
    <p:sldId id="481" r:id="rId13"/>
    <p:sldId id="480" r:id="rId14"/>
    <p:sldId id="479" r:id="rId15"/>
    <p:sldId id="477" r:id="rId16"/>
    <p:sldId id="476" r:id="rId17"/>
    <p:sldId id="475" r:id="rId18"/>
    <p:sldId id="478" r:id="rId19"/>
    <p:sldId id="474" r:id="rId20"/>
    <p:sldId id="473" r:id="rId21"/>
    <p:sldId id="486" r:id="rId22"/>
    <p:sldId id="487" r:id="rId23"/>
    <p:sldId id="489" r:id="rId24"/>
    <p:sldId id="488" r:id="rId25"/>
    <p:sldId id="490" r:id="rId26"/>
    <p:sldId id="491" r:id="rId27"/>
    <p:sldId id="492" r:id="rId28"/>
    <p:sldId id="493" r:id="rId29"/>
    <p:sldId id="495" r:id="rId30"/>
    <p:sldId id="498" r:id="rId31"/>
    <p:sldId id="499" r:id="rId32"/>
    <p:sldId id="497" r:id="rId33"/>
    <p:sldId id="496" r:id="rId34"/>
    <p:sldId id="450" r:id="rId35"/>
  </p:sldIdLst>
  <p:sldSz cx="12192000" cy="6858000"/>
  <p:notesSz cx="6858000" cy="9144000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3" userDrawn="1">
          <p15:clr>
            <a:srgbClr val="A4A3A4"/>
          </p15:clr>
        </p15:guide>
        <p15:guide id="2" orient="horz" pos="18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9FAE"/>
    <a:srgbClr val="FF0000"/>
    <a:srgbClr val="89CA7F"/>
    <a:srgbClr val="76C4A5"/>
    <a:srgbClr val="32A8B2"/>
    <a:srgbClr val="89CA7D"/>
    <a:srgbClr val="65BE8B"/>
    <a:srgbClr val="58B990"/>
    <a:srgbClr val="32AC9F"/>
    <a:srgbClr val="C9AE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58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1302" y="810"/>
      </p:cViewPr>
      <p:guideLst>
        <p:guide pos="3843"/>
        <p:guide orient="horz" pos="187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9" Type="http://schemas.openxmlformats.org/officeDocument/2006/relationships/tags" Target="tags/tag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092D09-6E53-4EE3-94EA-323CDEEA17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23550C-0EAD-42A3-AC8C-7F87D0B3B98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B73FCBD-2478-4DA3-8A2B-85FC5CC9166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9BB5D0-35E4-459D-AEF3-FE4D7C45CC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9BB5D0-35E4-459D-AEF3-FE4D7C45CC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9BB5D0-35E4-459D-AEF3-FE4D7C45CC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9BB5D0-35E4-459D-AEF3-FE4D7C45CC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9BB5D0-35E4-459D-AEF3-FE4D7C45CC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9BB5D0-35E4-459D-AEF3-FE4D7C45CC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9BB5D0-35E4-459D-AEF3-FE4D7C45CC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9BB5D0-35E4-459D-AEF3-FE4D7C45CC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9BB5D0-35E4-459D-AEF3-FE4D7C45CC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9BB5D0-35E4-459D-AEF3-FE4D7C45CC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9BB5D0-35E4-459D-AEF3-FE4D7C45CC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.png"/><Relationship Id="rId2" Type="http://schemas.openxmlformats.org/officeDocument/2006/relationships/tags" Target="../tags/tag1.xml"/><Relationship Id="rId1" Type="http://schemas.openxmlformats.org/officeDocument/2006/relationships/image" Target="../media/image3.wdp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9.png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7.png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8.png"/><Relationship Id="rId1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9.png"/><Relationship Id="rId1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7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8.png"/><Relationship Id="rId1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8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任意多边形 33"/>
          <p:cNvSpPr/>
          <p:nvPr/>
        </p:nvSpPr>
        <p:spPr bwMode="auto">
          <a:xfrm>
            <a:off x="0" y="4698869"/>
            <a:ext cx="12196763" cy="2088232"/>
          </a:xfrm>
          <a:custGeom>
            <a:avLst/>
            <a:gdLst>
              <a:gd name="connsiteX0" fmla="*/ 0 w 12196763"/>
              <a:gd name="connsiteY0" fmla="*/ 0 h 2088232"/>
              <a:gd name="connsiteX1" fmla="*/ 12196763 w 12196763"/>
              <a:gd name="connsiteY1" fmla="*/ 0 h 2088232"/>
              <a:gd name="connsiteX2" fmla="*/ 12196763 w 12196763"/>
              <a:gd name="connsiteY2" fmla="*/ 2088232 h 2088232"/>
              <a:gd name="connsiteX3" fmla="*/ 3673756 w 12196763"/>
              <a:gd name="connsiteY3" fmla="*/ 2088232 h 2088232"/>
              <a:gd name="connsiteX4" fmla="*/ 2617330 w 12196763"/>
              <a:gd name="connsiteY4" fmla="*/ 861209 h 2088232"/>
              <a:gd name="connsiteX5" fmla="*/ 1560904 w 12196763"/>
              <a:gd name="connsiteY5" fmla="*/ 2088232 h 2088232"/>
              <a:gd name="connsiteX6" fmla="*/ 0 w 12196763"/>
              <a:gd name="connsiteY6" fmla="*/ 2088232 h 208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6763" h="2088232">
                <a:moveTo>
                  <a:pt x="0" y="0"/>
                </a:moveTo>
                <a:lnTo>
                  <a:pt x="12196763" y="0"/>
                </a:lnTo>
                <a:lnTo>
                  <a:pt x="12196763" y="2088232"/>
                </a:lnTo>
                <a:lnTo>
                  <a:pt x="3673756" y="2088232"/>
                </a:lnTo>
                <a:lnTo>
                  <a:pt x="2617330" y="861209"/>
                </a:lnTo>
                <a:lnTo>
                  <a:pt x="1560904" y="2088232"/>
                </a:lnTo>
                <a:lnTo>
                  <a:pt x="0" y="2088232"/>
                </a:lnTo>
                <a:close/>
              </a:path>
            </a:pathLst>
          </a:custGeom>
          <a:blipFill>
            <a:blip r:embed="rId1"/>
            <a:srcRect/>
            <a:stretch>
              <a:fillRect t="-244687" b="-44289"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37" name="任意多边形 36"/>
          <p:cNvSpPr/>
          <p:nvPr/>
        </p:nvSpPr>
        <p:spPr bwMode="auto">
          <a:xfrm>
            <a:off x="3892179" y="1484784"/>
            <a:ext cx="9252321" cy="5373216"/>
          </a:xfrm>
          <a:custGeom>
            <a:avLst/>
            <a:gdLst>
              <a:gd name="connsiteX0" fmla="*/ 4626161 w 9252321"/>
              <a:gd name="connsiteY0" fmla="*/ 0 h 5373216"/>
              <a:gd name="connsiteX1" fmla="*/ 9252321 w 9252321"/>
              <a:gd name="connsiteY1" fmla="*/ 5373216 h 5373216"/>
              <a:gd name="connsiteX2" fmla="*/ 8510848 w 9252321"/>
              <a:gd name="connsiteY2" fmla="*/ 5373216 h 5373216"/>
              <a:gd name="connsiteX3" fmla="*/ 4626160 w 9252321"/>
              <a:gd name="connsiteY3" fmla="*/ 861209 h 5373216"/>
              <a:gd name="connsiteX4" fmla="*/ 741472 w 9252321"/>
              <a:gd name="connsiteY4" fmla="*/ 5373216 h 5373216"/>
              <a:gd name="connsiteX5" fmla="*/ 0 w 9252321"/>
              <a:gd name="connsiteY5" fmla="*/ 5373216 h 5373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252321" h="5373216">
                <a:moveTo>
                  <a:pt x="4626161" y="0"/>
                </a:moveTo>
                <a:lnTo>
                  <a:pt x="9252321" y="5373216"/>
                </a:lnTo>
                <a:lnTo>
                  <a:pt x="8510848" y="5373216"/>
                </a:lnTo>
                <a:lnTo>
                  <a:pt x="4626160" y="861209"/>
                </a:lnTo>
                <a:lnTo>
                  <a:pt x="741472" y="5373216"/>
                </a:lnTo>
                <a:lnTo>
                  <a:pt x="0" y="5373216"/>
                </a:lnTo>
                <a:close/>
              </a:path>
            </a:pathLst>
          </a:custGeom>
          <a:solidFill>
            <a:srgbClr val="F5F2F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02470" y="3497939"/>
            <a:ext cx="7862804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>
                <a:rot lat="0" lon="0" rev="0"/>
              </a:lightRig>
            </a:scene3d>
            <a:sp3d contourW="12700"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  <a:alpha val="12000"/>
                  </a:srgbClr>
                </a:solidFill>
                <a:effectLst>
                  <a:outerShdw blurRad="63500" sx="102000" sy="102000" algn="ctr" rotWithShape="0">
                    <a:srgbClr val="FFFFFF">
                      <a:alpha val="20000"/>
                    </a:srgbClr>
                  </a:outerShdw>
                </a:effectLst>
                <a:uLnTx/>
                <a:uFillTx/>
                <a:latin typeface="iekie jianheiti" panose="020F0502020204030204"/>
                <a:cs typeface="+mn-ea"/>
                <a:sym typeface="+mn-lt"/>
              </a:rPr>
              <a:t>COMPANY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  <a:alpha val="12000"/>
                </a:srgbClr>
              </a:solidFill>
              <a:effectLst>
                <a:outerShdw blurRad="63500" sx="102000" sy="102000" algn="ctr" rotWithShape="0">
                  <a:srgbClr val="FFFFFF">
                    <a:alpha val="20000"/>
                  </a:srgbClr>
                </a:outerShdw>
              </a:effectLst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35" name="任意多边形 33"/>
          <p:cNvSpPr/>
          <p:nvPr/>
        </p:nvSpPr>
        <p:spPr bwMode="auto">
          <a:xfrm>
            <a:off x="0" y="4698869"/>
            <a:ext cx="12196763" cy="2088232"/>
          </a:xfrm>
          <a:custGeom>
            <a:avLst/>
            <a:gdLst>
              <a:gd name="connsiteX0" fmla="*/ 0 w 12196763"/>
              <a:gd name="connsiteY0" fmla="*/ 0 h 2088232"/>
              <a:gd name="connsiteX1" fmla="*/ 12196763 w 12196763"/>
              <a:gd name="connsiteY1" fmla="*/ 0 h 2088232"/>
              <a:gd name="connsiteX2" fmla="*/ 12196763 w 12196763"/>
              <a:gd name="connsiteY2" fmla="*/ 2088232 h 2088232"/>
              <a:gd name="connsiteX3" fmla="*/ 3673756 w 12196763"/>
              <a:gd name="connsiteY3" fmla="*/ 2088232 h 2088232"/>
              <a:gd name="connsiteX4" fmla="*/ 2617330 w 12196763"/>
              <a:gd name="connsiteY4" fmla="*/ 861209 h 2088232"/>
              <a:gd name="connsiteX5" fmla="*/ 1560904 w 12196763"/>
              <a:gd name="connsiteY5" fmla="*/ 2088232 h 2088232"/>
              <a:gd name="connsiteX6" fmla="*/ 0 w 12196763"/>
              <a:gd name="connsiteY6" fmla="*/ 2088232 h 208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6763" h="2088232">
                <a:moveTo>
                  <a:pt x="0" y="0"/>
                </a:moveTo>
                <a:lnTo>
                  <a:pt x="12196763" y="0"/>
                </a:lnTo>
                <a:lnTo>
                  <a:pt x="12196763" y="2088232"/>
                </a:lnTo>
                <a:lnTo>
                  <a:pt x="3673756" y="2088232"/>
                </a:lnTo>
                <a:lnTo>
                  <a:pt x="2617330" y="861209"/>
                </a:lnTo>
                <a:lnTo>
                  <a:pt x="1560904" y="2088232"/>
                </a:lnTo>
                <a:lnTo>
                  <a:pt x="0" y="2088232"/>
                </a:lnTo>
                <a:close/>
              </a:path>
            </a:pathLst>
          </a:custGeom>
          <a:gradFill>
            <a:gsLst>
              <a:gs pos="100000">
                <a:schemeClr val="accent2">
                  <a:alpha val="66000"/>
                </a:schemeClr>
              </a:gs>
              <a:gs pos="7000">
                <a:schemeClr val="accent1">
                  <a:alpha val="71000"/>
                </a:schemeClr>
              </a:gs>
            </a:gsLst>
            <a:lin ang="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39" name="等腰三角形 7"/>
          <p:cNvSpPr/>
          <p:nvPr/>
        </p:nvSpPr>
        <p:spPr bwMode="auto">
          <a:xfrm>
            <a:off x="1621019" y="5700798"/>
            <a:ext cx="1992625" cy="1157202"/>
          </a:xfrm>
          <a:prstGeom prst="triangle">
            <a:avLst/>
          </a:prstGeom>
          <a:gradFill flip="none" rotWithShape="1">
            <a:gsLst>
              <a:gs pos="99000">
                <a:schemeClr val="accent2"/>
              </a:gs>
              <a:gs pos="0">
                <a:schemeClr val="accent1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41" name="Rectangle 3"/>
          <p:cNvSpPr txBox="1">
            <a:spLocks noChangeArrowheads="1"/>
          </p:cNvSpPr>
          <p:nvPr/>
        </p:nvSpPr>
        <p:spPr bwMode="auto">
          <a:xfrm>
            <a:off x="870014" y="1490902"/>
            <a:ext cx="5037663" cy="839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lvl="0"/>
            <a:r>
              <a:rPr lang="en-US" altLang="zh-CN" sz="4800" b="1">
                <a:gradFill>
                  <a:gsLst>
                    <a:gs pos="100000">
                      <a:srgbClr val="89CA7D"/>
                    </a:gs>
                    <a:gs pos="0">
                      <a:srgbClr val="0B9FAE"/>
                    </a:gs>
                  </a:gsLst>
                  <a:lin ang="0" scaled="1"/>
                </a:gradFill>
                <a:latin typeface="iekie jianheiti" panose="020F0502020204030204"/>
                <a:ea typeface="+mn-ea"/>
                <a:cs typeface="+mn-ea"/>
                <a:sym typeface="+mn-lt"/>
              </a:rPr>
              <a:t>Online shop artist</a:t>
            </a:r>
            <a:endParaRPr kumimoji="0" lang="zh-CN" altLang="zh-CN" sz="4800" b="1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89CA7D"/>
                  </a:gs>
                  <a:gs pos="0">
                    <a:srgbClr val="0B9FAE"/>
                  </a:gs>
                </a:gsLst>
                <a:lin ang="0" scaled="1"/>
              </a:gradFill>
              <a:effectLst/>
              <a:uLnTx/>
              <a:uFillTx/>
              <a:latin typeface="iekie jianheiti" panose="020F0502020204030204"/>
              <a:ea typeface="+mn-ea"/>
              <a:cs typeface="+mn-ea"/>
              <a:sym typeface="+mn-lt"/>
            </a:endParaRPr>
          </a:p>
        </p:txBody>
      </p:sp>
      <p:sp>
        <p:nvSpPr>
          <p:cNvPr id="42" name="Rectangle 3"/>
          <p:cNvSpPr txBox="1">
            <a:spLocks noChangeArrowheads="1"/>
          </p:cNvSpPr>
          <p:nvPr/>
        </p:nvSpPr>
        <p:spPr bwMode="auto">
          <a:xfrm>
            <a:off x="870014" y="2216492"/>
            <a:ext cx="4953737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lvl="0" algn="dist"/>
            <a:r>
              <a:rPr lang="zh-CN" altLang="en-US" sz="6000" b="1" smtClean="0">
                <a:solidFill>
                  <a:srgbClr val="0B9FA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网 </a:t>
            </a:r>
            <a:r>
              <a:rPr lang="zh-CN" altLang="en-US" sz="6000" b="1">
                <a:solidFill>
                  <a:srgbClr val="0B9FA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店 </a:t>
            </a:r>
            <a:r>
              <a:rPr lang="zh-CN" altLang="en-US" sz="6000" b="1">
                <a:solidFill>
                  <a:srgbClr val="0B9FA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美 </a:t>
            </a:r>
            <a:r>
              <a:rPr lang="zh-CN" altLang="en-US" sz="6000" b="1" smtClean="0">
                <a:solidFill>
                  <a:srgbClr val="0B9FA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</a:t>
            </a:r>
            <a:endParaRPr lang="zh-CN" altLang="en-US" sz="6000" b="1">
              <a:solidFill>
                <a:srgbClr val="0B9FA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矩形: 圆角 6"/>
          <p:cNvSpPr/>
          <p:nvPr/>
        </p:nvSpPr>
        <p:spPr>
          <a:xfrm>
            <a:off x="975094" y="3429000"/>
            <a:ext cx="1972292" cy="443185"/>
          </a:xfrm>
          <a:prstGeom prst="roundRect">
            <a:avLst/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主讲教</a:t>
            </a:r>
            <a:r>
              <a:rPr lang="zh-CN" altLang="en-US" sz="160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师：赵玥</a:t>
            </a:r>
            <a:endParaRPr lang="zh-CN" altLang="en-US" sz="160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9" name="任意多边形 35"/>
          <p:cNvSpPr/>
          <p:nvPr/>
        </p:nvSpPr>
        <p:spPr bwMode="auto">
          <a:xfrm rot="5400000">
            <a:off x="10592277" y="2100107"/>
            <a:ext cx="1347430" cy="782510"/>
          </a:xfrm>
          <a:custGeom>
            <a:avLst/>
            <a:gdLst>
              <a:gd name="connsiteX0" fmla="*/ 1797898 w 3595797"/>
              <a:gd name="connsiteY0" fmla="*/ 0 h 2088232"/>
              <a:gd name="connsiteX1" fmla="*/ 3595797 w 3595797"/>
              <a:gd name="connsiteY1" fmla="*/ 2088232 h 2088232"/>
              <a:gd name="connsiteX2" fmla="*/ 2854323 w 3595797"/>
              <a:gd name="connsiteY2" fmla="*/ 2088232 h 2088232"/>
              <a:gd name="connsiteX3" fmla="*/ 1797897 w 3595797"/>
              <a:gd name="connsiteY3" fmla="*/ 861209 h 2088232"/>
              <a:gd name="connsiteX4" fmla="*/ 741471 w 3595797"/>
              <a:gd name="connsiteY4" fmla="*/ 2088232 h 2088232"/>
              <a:gd name="connsiteX5" fmla="*/ 0 w 3595797"/>
              <a:gd name="connsiteY5" fmla="*/ 2088232 h 208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95797" h="2088232">
                <a:moveTo>
                  <a:pt x="1797898" y="0"/>
                </a:moveTo>
                <a:lnTo>
                  <a:pt x="3595797" y="2088232"/>
                </a:lnTo>
                <a:lnTo>
                  <a:pt x="2854323" y="2088232"/>
                </a:lnTo>
                <a:lnTo>
                  <a:pt x="1797897" y="861209"/>
                </a:lnTo>
                <a:lnTo>
                  <a:pt x="741471" y="2088232"/>
                </a:lnTo>
                <a:lnTo>
                  <a:pt x="0" y="2088232"/>
                </a:lnTo>
                <a:close/>
              </a:path>
            </a:pathLst>
          </a:custGeom>
          <a:gradFill flip="none" rotWithShape="1">
            <a:gsLst>
              <a:gs pos="99000">
                <a:schemeClr val="accent2"/>
              </a:gs>
              <a:gs pos="0">
                <a:schemeClr val="accent1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44046" y="5613088"/>
            <a:ext cx="49039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zihun59hao-chuangcuhei" panose="00000500000000000000" pitchFamily="2" charset="-122"/>
              </a:rPr>
              <a:t>山东劳动职业技术学院在线开放课程</a:t>
            </a:r>
            <a:endParaRPr lang="zh-CN" altLang="en-US" sz="2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zihun59hao-chuangcuhei" panose="00000500000000000000" pitchFamily="2" charset="-122"/>
            </a:endParaRPr>
          </a:p>
        </p:txBody>
      </p:sp>
      <p:pic>
        <p:nvPicPr>
          <p:cNvPr id="16" name="图片 15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7596" y="227546"/>
            <a:ext cx="3114673" cy="5037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849"/>
                            </p:stCondLst>
                            <p:childTnLst>
                              <p:par>
                                <p:cTn id="3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65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7" grpId="0"/>
      <p:bldP spid="39" grpId="0" animBg="1"/>
      <p:bldP spid="41" grpId="0"/>
      <p:bldP spid="42" grpId="0"/>
      <p:bldP spid="4" grpId="0" animBg="1"/>
      <p:bldP spid="5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082915" y="285750"/>
            <a:ext cx="359664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dist">
              <a:defRPr/>
            </a:pPr>
            <a:r>
              <a:rPr lang="zh-CN" altLang="en-US" sz="3200" b="1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烤鱼片详情页设计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1060" y="1641475"/>
            <a:ext cx="3823970" cy="2941320"/>
          </a:xfrm>
          <a:prstGeom prst="rect">
            <a:avLst/>
          </a:prstGeom>
        </p:spPr>
        <p:txBody>
          <a:bodyPr>
            <a:noAutofit/>
          </a:bodyPr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）随后将素材中的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烤鱼片（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和阴影，添加到页面中，并添加文字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吃出好心情，从知味开始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，效果如图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6-3-15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45910" y="616204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6-3-15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商品广告区页面效果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92" name="图片 692" descr="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9920" y="940435"/>
            <a:ext cx="2663190" cy="49777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082915" y="285750"/>
            <a:ext cx="359664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dist">
              <a:defRPr/>
            </a:pPr>
            <a:r>
              <a:rPr lang="zh-CN" altLang="en-US" sz="3200" b="1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烤鱼片详情页设计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3225" y="869315"/>
            <a:ext cx="5533390" cy="2941320"/>
          </a:xfrm>
          <a:prstGeom prst="rect">
            <a:avLst/>
          </a:prstGeom>
        </p:spPr>
        <p:txBody>
          <a:bodyPr>
            <a:noAutofit/>
          </a:bodyPr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）制作优惠券页面。首先选择钢笔工具，选项栏选择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形状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，绘制如图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6-3-16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所示的两个不规则图形，单击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“fx”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图层样式为其添加【渐变叠加】效果，渐变两色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RGB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76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RGB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165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）。随后选择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自定形状工具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，填充设置为红色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RGB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164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），如果已有的形状里面没有图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6-3-17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中的图形，点击右上角的图标，在弹出的下拉列表中选择全部，从里面找到飘带图形。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“fx”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图层样式为其添加【投影】效果，如图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6-3-18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69225" y="5943600"/>
            <a:ext cx="27654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6-3-17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飘带图形效果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94" name="图片 694" descr="屏幕截图 2024-11-20 0837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9420" y="869315"/>
            <a:ext cx="4422775" cy="2327910"/>
          </a:xfrm>
          <a:prstGeom prst="rect">
            <a:avLst/>
          </a:prstGeom>
        </p:spPr>
      </p:pic>
      <p:pic>
        <p:nvPicPr>
          <p:cNvPr id="695" name="图片 695" descr="屏幕截图 2024-11-20 083848"/>
          <p:cNvPicPr>
            <a:picLocks noChangeAspect="1"/>
          </p:cNvPicPr>
          <p:nvPr/>
        </p:nvPicPr>
        <p:blipFill>
          <a:blip r:embed="rId3"/>
          <a:srcRect l="1503"/>
          <a:stretch>
            <a:fillRect/>
          </a:stretch>
        </p:blipFill>
        <p:spPr>
          <a:xfrm>
            <a:off x="6789420" y="3748405"/>
            <a:ext cx="4497070" cy="22409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345680" y="3288665"/>
            <a:ext cx="3310890" cy="3683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6-3-16 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不规则图形渐变叠加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96" name="图片 696" descr="屏幕截图 2024-11-20 085353"/>
          <p:cNvPicPr>
            <a:picLocks noChangeAspect="1"/>
          </p:cNvPicPr>
          <p:nvPr/>
        </p:nvPicPr>
        <p:blipFill>
          <a:blip r:embed="rId4"/>
          <a:srcRect r="33527" b="15365"/>
          <a:stretch>
            <a:fillRect/>
          </a:stretch>
        </p:blipFill>
        <p:spPr>
          <a:xfrm>
            <a:off x="4799330" y="5191125"/>
            <a:ext cx="1805940" cy="16668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743700" y="653351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图</a:t>
            </a:r>
            <a:r>
              <a:rPr lang="en-US" altLang="zh-CN"/>
              <a:t>6-3-18 </a:t>
            </a:r>
            <a:r>
              <a:rPr lang="zh-CN" altLang="en-US"/>
              <a:t>添加【投影】效果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082915" y="285750"/>
            <a:ext cx="359664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dist">
              <a:defRPr/>
            </a:pPr>
            <a:r>
              <a:rPr lang="zh-CN" altLang="en-US" sz="3200" b="1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烤鱼片详情页设计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1060" y="1641475"/>
            <a:ext cx="3823970" cy="2941320"/>
          </a:xfrm>
          <a:prstGeom prst="rect">
            <a:avLst/>
          </a:prstGeom>
        </p:spPr>
        <p:txBody>
          <a:bodyPr>
            <a:noAutofit/>
          </a:bodyPr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11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）选择钢笔工具。在形状上绘制波浪，选择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文字工具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，在波浪上输入文字，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限时抢购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先到先得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!!!”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设置字体为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微软雅黑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，样式为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“Bold”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，字号为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“60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，颜色为橙色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RGB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242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179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28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），并为其添加【描边】和【投影】效果如图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6-3-19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17105" y="545782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6-3-19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彩带效果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98" name="图片 698" descr="屏幕截图 2024-11-20 085208"/>
          <p:cNvPicPr>
            <a:picLocks noChangeAspect="1"/>
          </p:cNvPicPr>
          <p:nvPr/>
        </p:nvPicPr>
        <p:blipFill>
          <a:blip r:embed="rId2"/>
          <a:srcRect l="802" t="1440" r="39578" b="13327"/>
          <a:stretch>
            <a:fillRect/>
          </a:stretch>
        </p:blipFill>
        <p:spPr>
          <a:xfrm>
            <a:off x="4887595" y="1789430"/>
            <a:ext cx="3209925" cy="3279775"/>
          </a:xfrm>
          <a:prstGeom prst="rect">
            <a:avLst/>
          </a:prstGeom>
        </p:spPr>
      </p:pic>
      <p:pic>
        <p:nvPicPr>
          <p:cNvPr id="699" name="图片 699" descr="屏幕截图 2024-11-20 0852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0085" y="2712085"/>
            <a:ext cx="3453765" cy="16325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082915" y="285750"/>
            <a:ext cx="359664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dist">
              <a:defRPr/>
            </a:pPr>
            <a:r>
              <a:rPr lang="zh-CN" altLang="en-US" sz="3200" b="1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烤鱼片详情页设计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7065" y="687070"/>
            <a:ext cx="3823970" cy="2941320"/>
          </a:xfrm>
          <a:prstGeom prst="rect">
            <a:avLst/>
          </a:prstGeom>
        </p:spPr>
        <p:txBody>
          <a:bodyPr>
            <a:noAutofit/>
          </a:bodyPr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）制作文件夹的图层，用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圆角矩形工具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绘制一个圆角矩形，填充为橙色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RGB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240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157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52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），使用快捷键【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Ctrl+T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】对其进行调整，随后用钢笔工具绘制一个天猫图形，在形状里找到王冠的形状，效果如图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6-3-20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所示。最后在绘制一个圆角矩形，填充为白色，并利用钢笔工具减去顶层形状进行删减，填上相应文字，效果如图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6-3-21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81600" y="474091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6-3-20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天猫图形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01" name="图片 701" descr="屏幕截图 2024-12-11 083336"/>
          <p:cNvPicPr>
            <a:picLocks noChangeAspect="1"/>
          </p:cNvPicPr>
          <p:nvPr/>
        </p:nvPicPr>
        <p:blipFill>
          <a:blip r:embed="rId2"/>
          <a:srcRect l="1156" t="8100" r="10972" b="6617"/>
          <a:stretch>
            <a:fillRect/>
          </a:stretch>
        </p:blipFill>
        <p:spPr>
          <a:xfrm>
            <a:off x="4467225" y="2229485"/>
            <a:ext cx="3759200" cy="1991360"/>
          </a:xfrm>
          <a:prstGeom prst="rect">
            <a:avLst/>
          </a:prstGeom>
        </p:spPr>
      </p:pic>
      <p:pic>
        <p:nvPicPr>
          <p:cNvPr id="702" name="图片 702" descr="屏幕截图 2024-12-11 0836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6610" y="1098550"/>
            <a:ext cx="3242945" cy="31222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361680" y="473329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6-3-21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文件夹图层与促销文案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082915" y="285750"/>
            <a:ext cx="359664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dist">
              <a:defRPr/>
            </a:pPr>
            <a:r>
              <a:rPr lang="zh-CN" altLang="en-US" sz="3200" b="1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烤鱼片详情页设计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1060" y="1641475"/>
            <a:ext cx="3823970" cy="2941320"/>
          </a:xfrm>
          <a:prstGeom prst="rect">
            <a:avLst/>
          </a:prstGeom>
        </p:spPr>
        <p:txBody>
          <a:bodyPr>
            <a:noAutofit/>
          </a:bodyPr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13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）选择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圆角矩形工具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，绘制一个圆角矩形，在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图层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面板中设置其图层样式为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斜面和浮雕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投影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效果。继续输入其他优惠文字信息。效果如图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6-3-22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76820" y="598932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6-3-22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促销活动页面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04" name="图片 704" descr="屏幕截图 2024-12-11 084419"/>
          <p:cNvPicPr>
            <a:picLocks noChangeAspect="1"/>
          </p:cNvPicPr>
          <p:nvPr/>
        </p:nvPicPr>
        <p:blipFill>
          <a:blip r:embed="rId2"/>
          <a:srcRect l="786"/>
          <a:stretch>
            <a:fillRect/>
          </a:stretch>
        </p:blipFill>
        <p:spPr>
          <a:xfrm>
            <a:off x="6805930" y="998220"/>
            <a:ext cx="3933190" cy="4937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082915" y="285750"/>
            <a:ext cx="359664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dist">
              <a:defRPr/>
            </a:pPr>
            <a:r>
              <a:rPr lang="zh-CN" altLang="en-US" sz="3200" b="1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烤鱼片详情页设计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9925" y="1570990"/>
            <a:ext cx="5426075" cy="2941320"/>
          </a:xfrm>
          <a:prstGeom prst="rect">
            <a:avLst/>
          </a:prstGeom>
        </p:spPr>
        <p:txBody>
          <a:bodyPr>
            <a:noAutofit/>
          </a:bodyPr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14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）制作产品特点页面，复制小标后填充背景色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RGB (255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232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177)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。用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圆角矩形工具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分别绘制一个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RGB (110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0)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的圆角矩形和一个设置为虚线描边的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RGB (255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232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177)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的圆角矩形，导入图片后执行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图层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-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创建剪切蒙版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命令，效果如图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6-3-23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所示，选中图层按【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Ctrl+G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】建组复制，完成另外两张优惠券制作。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89850" y="628269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6-3-23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搭配购买优惠展示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06" name="图片 706" descr="屏幕截图 2024-12-11 0853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3610" y="991235"/>
            <a:ext cx="3735705" cy="2273300"/>
          </a:xfrm>
          <a:prstGeom prst="rect">
            <a:avLst/>
          </a:prstGeom>
        </p:spPr>
      </p:pic>
      <p:pic>
        <p:nvPicPr>
          <p:cNvPr id="707" name="图片 707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3610" y="3527425"/>
            <a:ext cx="3735705" cy="24618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082915" y="285750"/>
            <a:ext cx="359664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dist">
              <a:defRPr/>
            </a:pPr>
            <a:r>
              <a:rPr lang="zh-CN" altLang="en-US" sz="3200" b="1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烤鱼片详情页设计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7545" y="824230"/>
            <a:ext cx="4281805" cy="2941320"/>
          </a:xfrm>
          <a:prstGeom prst="rect">
            <a:avLst/>
          </a:prstGeom>
        </p:spPr>
        <p:txBody>
          <a:bodyPr>
            <a:noAutofit/>
          </a:bodyPr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15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）制作产品属性部分，复制小标，填充背景色为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RGB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255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232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177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），文字标题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产品属性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，波浪、鲨鱼图形颜色改为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RGB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110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）。选择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圆角矩形工具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，绘制一个白色圆角矩形，打击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文件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”|“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打开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命令，在弹出的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打开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对话框中选择素材存储的位置，将素材图像拖入图像窗口中。选择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直线工具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，绘制一条直线，继续输入文字信息，如图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6-3-24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42785" y="545782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6-3-24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产品属性信息呈现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10" name="图片 710" descr="屏幕截图 2025-01-12 14145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5915" y="2287270"/>
            <a:ext cx="2953385" cy="2736850"/>
          </a:xfrm>
          <a:prstGeom prst="rect">
            <a:avLst/>
          </a:prstGeom>
        </p:spPr>
      </p:pic>
      <p:pic>
        <p:nvPicPr>
          <p:cNvPr id="711" name="图片 711" descr="C:/Users/lenovo/Desktop/1213/4.png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653145" y="2288540"/>
            <a:ext cx="2945130" cy="27362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082915" y="285750"/>
            <a:ext cx="359664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dist">
              <a:defRPr/>
            </a:pPr>
            <a:r>
              <a:rPr lang="zh-CN" altLang="en-US" sz="3200" b="1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烤鱼片详情页设计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7545" y="824230"/>
            <a:ext cx="4281805" cy="2941320"/>
          </a:xfrm>
          <a:prstGeom prst="rect">
            <a:avLst/>
          </a:prstGeom>
        </p:spPr>
        <p:txBody>
          <a:bodyPr>
            <a:noAutofit/>
          </a:bodyPr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16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）制作产品卖点页面，选择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圆角矩形工具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，绘制一个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RGB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255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232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177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）的圆角矩形。在绘制一个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RGB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110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）的圆角矩形设置为虚线描边。然后导入图片，单击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图层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”|“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创建剪切蒙版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命令，此处请注意，图片图层在上，圆角矩形在下，创建剪贴蒙版，效果如图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6-3-25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所示，将图层选中并使用快捷键【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Ctrl+G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】建组并复制，完成另外二张优惠券制作。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42785" y="545782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6-3-25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产品卖点罗列展示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13" name="图片 713" descr="屏幕截图 2025-01-12 1431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2750" y="1021715"/>
            <a:ext cx="2894330" cy="4323080"/>
          </a:xfrm>
          <a:prstGeom prst="rect">
            <a:avLst/>
          </a:prstGeom>
        </p:spPr>
      </p:pic>
      <p:pic>
        <p:nvPicPr>
          <p:cNvPr id="714" name="图片 714" descr="C:/Users/lenovo/Desktop/1213/4.png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726805" y="953770"/>
            <a:ext cx="2952750" cy="44189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082915" y="285750"/>
            <a:ext cx="359664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dist">
              <a:defRPr/>
            </a:pPr>
            <a:r>
              <a:rPr lang="zh-CN" altLang="en-US" sz="3200" b="1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烤鱼片详情页设计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7545" y="824230"/>
            <a:ext cx="4281805" cy="2941320"/>
          </a:xfrm>
          <a:prstGeom prst="rect">
            <a:avLst/>
          </a:prstGeom>
        </p:spPr>
        <p:txBody>
          <a:bodyPr>
            <a:noAutofit/>
          </a:bodyPr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17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）制作产品特点页面，复制小标，填充背景色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RGB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255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232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177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），选择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圆角矩形工具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，绘制一个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RGB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110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）的圆角矩形。在绘制一个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RGB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255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232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177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）的圆角矩形设置为虚线描边。然后导入图片，单击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图层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”|“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创建剪切蒙版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命令，效果如图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6-3-26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所示，将图层选中，使用快捷键【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Ctrl+G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】建组并复制，完成另外二张优惠券制作。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42785" y="582612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6-3-26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产品特点页面效果展示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16" name="图片 716" descr="屏幕截图 2025-01-12 1435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3825" y="1110615"/>
            <a:ext cx="3304540" cy="4347210"/>
          </a:xfrm>
          <a:prstGeom prst="rect">
            <a:avLst/>
          </a:prstGeom>
        </p:spPr>
      </p:pic>
      <p:pic>
        <p:nvPicPr>
          <p:cNvPr id="717" name="图片 717" descr="C:/Users/lenovo/Desktop/1213/3.png3"/>
          <p:cNvPicPr>
            <a:picLocks noChangeAspect="1"/>
          </p:cNvPicPr>
          <p:nvPr/>
        </p:nvPicPr>
        <p:blipFill>
          <a:blip r:embed="rId3"/>
          <a:srcRect l="48" r="48"/>
          <a:stretch>
            <a:fillRect/>
          </a:stretch>
        </p:blipFill>
        <p:spPr>
          <a:xfrm>
            <a:off x="8611870" y="1110615"/>
            <a:ext cx="3265805" cy="43478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082915" y="285750"/>
            <a:ext cx="359664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dist">
              <a:defRPr/>
            </a:pPr>
            <a:r>
              <a:rPr lang="zh-CN" altLang="en-US" sz="3200" b="1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烤鱼片详情页设计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0865" y="737235"/>
            <a:ext cx="4647565" cy="3147695"/>
          </a:xfrm>
          <a:prstGeom prst="rect">
            <a:avLst/>
          </a:prstGeom>
        </p:spPr>
        <p:txBody>
          <a:bodyPr>
            <a:noAutofit/>
          </a:bodyPr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18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）制作产品展示页面，复制小标后，用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矩形选框工具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绘制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RGB (110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0)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的矩形，见图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6-3-27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所示。接着，用椭圆选框工具绘制白色椭圆并压扁，经【滤镜】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【高斯模糊】（半径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7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）处理后复制多个，【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Ctrl + T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】调整大小、位置和透明度做出光影效果，见图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6-3-28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所示。再用钢笔工具绘制弧度图形路径，填充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RGB (242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157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46)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颜色，用渐变工具添加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RGB (255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231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175)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透明渐变并通过【图层蒙版】控制过渡效果，如图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6-3-29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15555" y="594360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6-3-24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产品属性信息呈现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19" name="图片 719" descr="屏幕截图 2024-12-12 214900"/>
          <p:cNvPicPr>
            <a:picLocks noChangeAspect="1"/>
          </p:cNvPicPr>
          <p:nvPr/>
        </p:nvPicPr>
        <p:blipFill>
          <a:blip r:embed="rId2"/>
          <a:srcRect b="42301"/>
          <a:stretch>
            <a:fillRect/>
          </a:stretch>
        </p:blipFill>
        <p:spPr>
          <a:xfrm>
            <a:off x="5492750" y="1155700"/>
            <a:ext cx="1953895" cy="2273935"/>
          </a:xfrm>
          <a:prstGeom prst="rect">
            <a:avLst/>
          </a:prstGeom>
        </p:spPr>
      </p:pic>
      <p:pic>
        <p:nvPicPr>
          <p:cNvPr id="720" name="图片 720" descr="屏幕截图 2024-12-12 2152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9235" y="1155065"/>
            <a:ext cx="4152265" cy="2274570"/>
          </a:xfrm>
          <a:prstGeom prst="rect">
            <a:avLst/>
          </a:prstGeom>
        </p:spPr>
      </p:pic>
      <p:pic>
        <p:nvPicPr>
          <p:cNvPr id="721" name="图片 721" descr="屏幕截图 2024-12-12 23264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2750" y="3971925"/>
            <a:ext cx="1828800" cy="25285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25110" y="351663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6-3-27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产品展示背景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58555" y="351663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6-3-28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光影效果设计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005018322729647_b"/>
          <p:cNvPicPr>
            <a:picLocks noChangeAspect="1"/>
          </p:cNvPicPr>
          <p:nvPr/>
        </p:nvPicPr>
        <p:blipFill>
          <a:blip r:embed="rId1"/>
          <a:srcRect r="3363" b="4645"/>
          <a:stretch>
            <a:fillRect/>
          </a:stretch>
        </p:blipFill>
        <p:spPr>
          <a:xfrm>
            <a:off x="4281170" y="1244600"/>
            <a:ext cx="3860165" cy="2466975"/>
          </a:xfrm>
          <a:prstGeom prst="roundRect">
            <a:avLst/>
          </a:prstGeom>
          <a:ln w="28575">
            <a:solidFill>
              <a:schemeClr val="bg1"/>
            </a:solidFill>
          </a:ln>
          <a:effectLst>
            <a:reflection blurRad="6350" stA="50000" endA="300" endPos="90000" dir="5400000" sy="-100000" algn="bl" rotWithShape="0"/>
          </a:effectLst>
        </p:spPr>
      </p:pic>
      <p:sp>
        <p:nvSpPr>
          <p:cNvPr id="75" name="矩形 90"/>
          <p:cNvSpPr/>
          <p:nvPr/>
        </p:nvSpPr>
        <p:spPr>
          <a:xfrm>
            <a:off x="-37673" y="4293096"/>
            <a:ext cx="12254953" cy="2592288"/>
          </a:xfrm>
          <a:custGeom>
            <a:avLst/>
            <a:gdLst>
              <a:gd name="connsiteX0" fmla="*/ 0 w 12254953"/>
              <a:gd name="connsiteY0" fmla="*/ 0 h 2183753"/>
              <a:gd name="connsiteX1" fmla="*/ 12254953 w 12254953"/>
              <a:gd name="connsiteY1" fmla="*/ 0 h 2183753"/>
              <a:gd name="connsiteX2" fmla="*/ 12254953 w 12254953"/>
              <a:gd name="connsiteY2" fmla="*/ 2183753 h 2183753"/>
              <a:gd name="connsiteX3" fmla="*/ 0 w 12254953"/>
              <a:gd name="connsiteY3" fmla="*/ 2183753 h 2183753"/>
              <a:gd name="connsiteX4" fmla="*/ 0 w 12254953"/>
              <a:gd name="connsiteY4" fmla="*/ 0 h 2183753"/>
              <a:gd name="connsiteX0-1" fmla="*/ 0 w 12254953"/>
              <a:gd name="connsiteY0-2" fmla="*/ 0 h 2183753"/>
              <a:gd name="connsiteX1-3" fmla="*/ 5904086 w 12254953"/>
              <a:gd name="connsiteY1-4" fmla="*/ 998 h 2183753"/>
              <a:gd name="connsiteX2-5" fmla="*/ 12254953 w 12254953"/>
              <a:gd name="connsiteY2-6" fmla="*/ 0 h 2183753"/>
              <a:gd name="connsiteX3-7" fmla="*/ 12254953 w 12254953"/>
              <a:gd name="connsiteY3-8" fmla="*/ 2183753 h 2183753"/>
              <a:gd name="connsiteX4-9" fmla="*/ 0 w 12254953"/>
              <a:gd name="connsiteY4-10" fmla="*/ 2183753 h 2183753"/>
              <a:gd name="connsiteX5" fmla="*/ 0 w 12254953"/>
              <a:gd name="connsiteY5" fmla="*/ 0 h 2183753"/>
              <a:gd name="connsiteX0-11" fmla="*/ 0 w 12254953"/>
              <a:gd name="connsiteY0-12" fmla="*/ 2631 h 2186384"/>
              <a:gd name="connsiteX1-13" fmla="*/ 5904086 w 12254953"/>
              <a:gd name="connsiteY1-14" fmla="*/ 3629 h 2186384"/>
              <a:gd name="connsiteX2-15" fmla="*/ 6346772 w 12254953"/>
              <a:gd name="connsiteY2-16" fmla="*/ 0 h 2186384"/>
              <a:gd name="connsiteX3-17" fmla="*/ 12254953 w 12254953"/>
              <a:gd name="connsiteY3-18" fmla="*/ 2631 h 2186384"/>
              <a:gd name="connsiteX4-19" fmla="*/ 12254953 w 12254953"/>
              <a:gd name="connsiteY4-20" fmla="*/ 2186384 h 2186384"/>
              <a:gd name="connsiteX5-21" fmla="*/ 0 w 12254953"/>
              <a:gd name="connsiteY5-22" fmla="*/ 2186384 h 2186384"/>
              <a:gd name="connsiteX6" fmla="*/ 0 w 12254953"/>
              <a:gd name="connsiteY6" fmla="*/ 2631 h 2186384"/>
              <a:gd name="connsiteX0-23" fmla="*/ 0 w 12254953"/>
              <a:gd name="connsiteY0-24" fmla="*/ 2631 h 2186384"/>
              <a:gd name="connsiteX1-25" fmla="*/ 5904086 w 12254953"/>
              <a:gd name="connsiteY1-26" fmla="*/ 3629 h 2186384"/>
              <a:gd name="connsiteX2-27" fmla="*/ 6118172 w 12254953"/>
              <a:gd name="connsiteY2-28" fmla="*/ 0 h 2186384"/>
              <a:gd name="connsiteX3-29" fmla="*/ 6346772 w 12254953"/>
              <a:gd name="connsiteY3-30" fmla="*/ 0 h 2186384"/>
              <a:gd name="connsiteX4-31" fmla="*/ 12254953 w 12254953"/>
              <a:gd name="connsiteY4-32" fmla="*/ 2631 h 2186384"/>
              <a:gd name="connsiteX5-33" fmla="*/ 12254953 w 12254953"/>
              <a:gd name="connsiteY5-34" fmla="*/ 2186384 h 2186384"/>
              <a:gd name="connsiteX6-35" fmla="*/ 0 w 12254953"/>
              <a:gd name="connsiteY6-36" fmla="*/ 2186384 h 2186384"/>
              <a:gd name="connsiteX7" fmla="*/ 0 w 12254953"/>
              <a:gd name="connsiteY7" fmla="*/ 2631 h 2186384"/>
              <a:gd name="connsiteX0-37" fmla="*/ 0 w 12254953"/>
              <a:gd name="connsiteY0-38" fmla="*/ 2631 h 2186384"/>
              <a:gd name="connsiteX1-39" fmla="*/ 5904086 w 12254953"/>
              <a:gd name="connsiteY1-40" fmla="*/ 3629 h 2186384"/>
              <a:gd name="connsiteX2-41" fmla="*/ 6132686 w 12254953"/>
              <a:gd name="connsiteY2-42" fmla="*/ 399143 h 2186384"/>
              <a:gd name="connsiteX3-43" fmla="*/ 6346772 w 12254953"/>
              <a:gd name="connsiteY3-44" fmla="*/ 0 h 2186384"/>
              <a:gd name="connsiteX4-45" fmla="*/ 12254953 w 12254953"/>
              <a:gd name="connsiteY4-46" fmla="*/ 2631 h 2186384"/>
              <a:gd name="connsiteX5-47" fmla="*/ 12254953 w 12254953"/>
              <a:gd name="connsiteY5-48" fmla="*/ 2186384 h 2186384"/>
              <a:gd name="connsiteX6-49" fmla="*/ 0 w 12254953"/>
              <a:gd name="connsiteY6-50" fmla="*/ 2186384 h 2186384"/>
              <a:gd name="connsiteX7-51" fmla="*/ 0 w 12254953"/>
              <a:gd name="connsiteY7-52" fmla="*/ 2631 h 2186384"/>
              <a:gd name="connsiteX0-53" fmla="*/ 0 w 12254953"/>
              <a:gd name="connsiteY0-54" fmla="*/ 2631 h 2186384"/>
              <a:gd name="connsiteX1-55" fmla="*/ 5904086 w 12254953"/>
              <a:gd name="connsiteY1-56" fmla="*/ 3629 h 2186384"/>
              <a:gd name="connsiteX2-57" fmla="*/ 6132686 w 12254953"/>
              <a:gd name="connsiteY2-58" fmla="*/ 320054 h 2186384"/>
              <a:gd name="connsiteX3-59" fmla="*/ 6346772 w 12254953"/>
              <a:gd name="connsiteY3-60" fmla="*/ 0 h 2186384"/>
              <a:gd name="connsiteX4-61" fmla="*/ 12254953 w 12254953"/>
              <a:gd name="connsiteY4-62" fmla="*/ 2631 h 2186384"/>
              <a:gd name="connsiteX5-63" fmla="*/ 12254953 w 12254953"/>
              <a:gd name="connsiteY5-64" fmla="*/ 2186384 h 2186384"/>
              <a:gd name="connsiteX6-65" fmla="*/ 0 w 12254953"/>
              <a:gd name="connsiteY6-66" fmla="*/ 2186384 h 2186384"/>
              <a:gd name="connsiteX7-67" fmla="*/ 0 w 12254953"/>
              <a:gd name="connsiteY7-68" fmla="*/ 2631 h 21863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  <a:cxn ang="0">
                <a:pos x="connsiteX7-51" y="connsiteY7-52"/>
              </a:cxn>
            </a:cxnLst>
            <a:rect l="l" t="t" r="r" b="b"/>
            <a:pathLst>
              <a:path w="12254953" h="2186384">
                <a:moveTo>
                  <a:pt x="0" y="2631"/>
                </a:moveTo>
                <a:lnTo>
                  <a:pt x="5904086" y="3629"/>
                </a:lnTo>
                <a:lnTo>
                  <a:pt x="6132686" y="320054"/>
                </a:lnTo>
                <a:lnTo>
                  <a:pt x="6346772" y="0"/>
                </a:lnTo>
                <a:lnTo>
                  <a:pt x="12254953" y="2631"/>
                </a:lnTo>
                <a:lnTo>
                  <a:pt x="12254953" y="2186384"/>
                </a:lnTo>
                <a:lnTo>
                  <a:pt x="0" y="2186384"/>
                </a:lnTo>
                <a:lnTo>
                  <a:pt x="0" y="2631"/>
                </a:lnTo>
                <a:close/>
              </a:path>
            </a:pathLst>
          </a:custGeom>
          <a:gradFill>
            <a:gsLst>
              <a:gs pos="99000">
                <a:srgbClr val="89CA7D"/>
              </a:gs>
              <a:gs pos="0">
                <a:srgbClr val="0B9FAE"/>
              </a:gs>
            </a:gsLst>
            <a:lin ang="0" scaled="1"/>
          </a:gradFill>
          <a:ln>
            <a:noFill/>
          </a:ln>
          <a:effectLst>
            <a:outerShdw blurRad="1143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4570737" y="3313131"/>
            <a:ext cx="505983" cy="505983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8198478" y="2459952"/>
            <a:ext cx="648072" cy="648072"/>
          </a:xfrm>
          <a:prstGeom prst="ellipse">
            <a:avLst/>
          </a:prstGeom>
          <a:solidFill>
            <a:srgbClr val="89CA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8198603" y="3630382"/>
            <a:ext cx="417028" cy="417028"/>
          </a:xfrm>
          <a:prstGeom prst="ellipse">
            <a:avLst/>
          </a:prstGeom>
          <a:solidFill>
            <a:srgbClr val="32AC9F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3645934" y="2855296"/>
            <a:ext cx="252991" cy="252991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3646018" y="1087834"/>
            <a:ext cx="252991" cy="252991"/>
          </a:xfrm>
          <a:prstGeom prst="ellipse">
            <a:avLst/>
          </a:prstGeom>
          <a:solidFill>
            <a:srgbClr val="65BE8B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9200278" y="2086441"/>
            <a:ext cx="252991" cy="252991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184" name=" 184"/>
          <p:cNvSpPr/>
          <p:nvPr/>
        </p:nvSpPr>
        <p:spPr>
          <a:xfrm>
            <a:off x="4337685" y="304800"/>
            <a:ext cx="3747770" cy="374777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14007D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6690850" y="3585917"/>
            <a:ext cx="505983" cy="505983"/>
          </a:xfrm>
          <a:prstGeom prst="ellipse">
            <a:avLst/>
          </a:prstGeom>
          <a:solidFill>
            <a:srgbClr val="D6CF7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4213100" y="993187"/>
            <a:ext cx="505983" cy="505983"/>
          </a:xfrm>
          <a:prstGeom prst="ellipse">
            <a:avLst/>
          </a:prstGeom>
          <a:solidFill>
            <a:srgbClr val="58B99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272553" y="1833711"/>
            <a:ext cx="252991" cy="252991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646163" y="2080222"/>
            <a:ext cx="648072" cy="648072"/>
          </a:xfrm>
          <a:prstGeom prst="ellipse">
            <a:avLst/>
          </a:prstGeom>
          <a:solidFill>
            <a:srgbClr val="0B9FAE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272553" y="3523446"/>
            <a:ext cx="252991" cy="252991"/>
          </a:xfrm>
          <a:prstGeom prst="ellipse">
            <a:avLst/>
          </a:prstGeom>
          <a:solidFill>
            <a:srgbClr val="89CA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14" name="PA_文本框 3"/>
          <p:cNvSpPr txBox="1"/>
          <p:nvPr>
            <p:custDataLst>
              <p:tags r:id="rId2"/>
            </p:custDataLst>
          </p:nvPr>
        </p:nvSpPr>
        <p:spPr>
          <a:xfrm>
            <a:off x="2185506" y="4944008"/>
            <a:ext cx="7864475" cy="7683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4400" b="1" kern="2200" spc="600"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印品黑体" panose="00000500000000000000" pitchFamily="2" charset="-122"/>
                <a:ea typeface="印品黑体" panose="00000500000000000000" pitchFamily="2" charset="-122"/>
              </a:rPr>
              <a:t>项目六</a:t>
            </a:r>
            <a:r>
              <a:rPr lang="zh-CN" altLang="en-US" sz="4400" b="1" kern="2200" spc="600" smtClean="0"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印品黑体" panose="00000500000000000000" pitchFamily="2" charset="-122"/>
                <a:ea typeface="印品黑体" panose="00000500000000000000" pitchFamily="2" charset="-122"/>
              </a:rPr>
              <a:t> 任</a:t>
            </a:r>
            <a:r>
              <a:rPr lang="zh-CN" altLang="en-US" sz="4400" b="1" kern="2200" spc="600"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印品黑体" panose="00000500000000000000" pitchFamily="2" charset="-122"/>
                <a:ea typeface="印品黑体" panose="00000500000000000000" pitchFamily="2" charset="-122"/>
              </a:rPr>
              <a:t>务三</a:t>
            </a:r>
            <a:endParaRPr lang="zh-CN" altLang="en-US" sz="4400" b="1" kern="2200" spc="600"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5" name="文本框 6"/>
          <p:cNvSpPr txBox="1">
            <a:spLocks noChangeArrowheads="1"/>
          </p:cNvSpPr>
          <p:nvPr/>
        </p:nvSpPr>
        <p:spPr bwMode="auto">
          <a:xfrm>
            <a:off x="4807659" y="5816729"/>
            <a:ext cx="26212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l" eaLnBrk="1" hangingPunct="1"/>
            <a:r>
              <a:rPr lang="zh-CN" altLang="en-US" sz="2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烤鱼片详情页设计</a:t>
            </a:r>
            <a:endParaRPr lang="zh-CN" altLang="en-US" sz="24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7973222" y="1498950"/>
            <a:ext cx="505983" cy="505983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pic>
        <p:nvPicPr>
          <p:cNvPr id="32" name="图片 31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7596" y="227546"/>
            <a:ext cx="3114673" cy="5037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bldLvl="0" animBg="1"/>
      <p:bldP spid="82" grpId="0" bldLvl="0" animBg="1"/>
      <p:bldP spid="85" grpId="0" bldLvl="0" animBg="1"/>
      <p:bldP spid="86" grpId="0" bldLvl="0" animBg="1"/>
      <p:bldP spid="88" grpId="0" bldLvl="0" animBg="1"/>
      <p:bldP spid="89" grpId="0" bldLvl="0" animBg="1"/>
      <p:bldP spid="90" grpId="0" bldLvl="0" animBg="1"/>
      <p:bldP spid="184" grpId="0" bldLvl="0" animBg="1"/>
      <p:bldP spid="83" grpId="0" bldLvl="0" animBg="1"/>
      <p:bldP spid="81" grpId="0" bldLvl="0" animBg="1"/>
      <p:bldP spid="5" grpId="0" bldLvl="0" animBg="1"/>
      <p:bldP spid="10" grpId="0" bldLvl="0" animBg="1"/>
      <p:bldP spid="11" grpId="0" bldLvl="0" animBg="1"/>
      <p:bldP spid="14" grpId="0" bldLvl="0" animBg="1"/>
      <p:bldP spid="15" grpId="0"/>
      <p:bldP spid="8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082915" y="285750"/>
            <a:ext cx="359664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dist">
              <a:defRPr/>
            </a:pPr>
            <a:r>
              <a:rPr lang="zh-CN" altLang="en-US" sz="3200" b="1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烤鱼片详情页设计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7545" y="824230"/>
            <a:ext cx="4281805" cy="2941320"/>
          </a:xfrm>
          <a:prstGeom prst="rect">
            <a:avLst/>
          </a:prstGeom>
        </p:spPr>
        <p:txBody>
          <a:bodyPr>
            <a:noAutofit/>
          </a:bodyPr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19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）输入产品卖点描述信息时，用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横排文字工具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输入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深海专享美味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为品质生活加分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，字体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微软雅黑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、样式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“Bold”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、字号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“51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、颜色黄色（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RGB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249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196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），添加【描边】和【投影】效果。然后导入图片【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Ctrl+T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】调整，用钢笔工具（路径模式）在图片上绘弧线，再用横排文字工具输入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片片纹理清晰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肉质鲜美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如图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6-3-30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42785" y="545782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6-3-30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产品主图展示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23" name="图片 723" descr="屏幕截图 2024-12-12 2327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2785" y="869315"/>
            <a:ext cx="3110230" cy="45866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082915" y="285750"/>
            <a:ext cx="359664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dist">
              <a:defRPr/>
            </a:pPr>
            <a:r>
              <a:rPr lang="zh-CN" altLang="en-US" sz="3200" b="1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烤鱼片详情页设计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7545" y="869315"/>
            <a:ext cx="5701030" cy="2896235"/>
          </a:xfrm>
          <a:prstGeom prst="rect">
            <a:avLst/>
          </a:prstGeom>
        </p:spPr>
        <p:txBody>
          <a:bodyPr>
            <a:noAutofit/>
          </a:bodyPr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）制作品牌故事页面，复制小标后，用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圆角矩形工具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绘制白色圆角矩形。从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文件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菜单打开图片，【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Ctrl + T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】调整其大小和位置，点击图片添加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40%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透明度的图层蒙版（见图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6-3-31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所示）。用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横排文字工具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输入品牌故事文本：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“XXX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是一家经营休闲零食类目的网点，主要推广产品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‘XXX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秘制香烤鳕鱼片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’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休闲零食，片片撕缕、丝丝入味、肉质细腻深得消费者喜爱，我们以品质为傲，提供卓越购物体验。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字体设为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微软雅黑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、样式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“Bold”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、字号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“30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、颜色黑色，如图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6-3-32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13675" y="339725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6-3-31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图层蒙版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26" name="图片 726" descr="C:/Users/lenovo/Desktop/1213/3.png3"/>
          <p:cNvPicPr>
            <a:picLocks noChangeAspect="1"/>
          </p:cNvPicPr>
          <p:nvPr/>
        </p:nvPicPr>
        <p:blipFill>
          <a:blip r:embed="rId2"/>
          <a:srcRect l="42" r="42"/>
          <a:stretch>
            <a:fillRect/>
          </a:stretch>
        </p:blipFill>
        <p:spPr>
          <a:xfrm>
            <a:off x="7418705" y="824230"/>
            <a:ext cx="3003550" cy="2604770"/>
          </a:xfrm>
          <a:prstGeom prst="rect">
            <a:avLst/>
          </a:prstGeom>
        </p:spPr>
      </p:pic>
      <p:pic>
        <p:nvPicPr>
          <p:cNvPr id="727" name="图片 727" descr="C:/Users/lenovo/Desktop/1213/4.png4"/>
          <p:cNvPicPr>
            <a:picLocks noChangeAspect="1"/>
          </p:cNvPicPr>
          <p:nvPr/>
        </p:nvPicPr>
        <p:blipFill>
          <a:blip r:embed="rId3"/>
          <a:srcRect l="14" r="14"/>
          <a:stretch>
            <a:fillRect/>
          </a:stretch>
        </p:blipFill>
        <p:spPr>
          <a:xfrm>
            <a:off x="7486015" y="3765550"/>
            <a:ext cx="3118485" cy="268668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813675" y="648970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6-3-32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品牌故事介绍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082915" y="285750"/>
            <a:ext cx="359664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dist">
              <a:defRPr/>
            </a:pPr>
            <a:r>
              <a:rPr lang="zh-CN" altLang="en-US" sz="3200" b="1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烤鱼片详情页设计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740" y="671830"/>
            <a:ext cx="6964680" cy="2941320"/>
          </a:xfrm>
          <a:prstGeom prst="rect">
            <a:avLst/>
          </a:prstGeom>
        </p:spPr>
        <p:txBody>
          <a:bodyPr>
            <a:noAutofit/>
          </a:bodyPr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21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）制作适用人群页面，复制小标后，用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椭圆选框工具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绘制圆形，右键将其描边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20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像素白色。按住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Ctrl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键点击图层获取选区，选择渐变工具（前景色为黄色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RGB249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196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70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，线性渐变），在选区内从左往右拉，形成半弧透明效果，见图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6-3-33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所示。用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椭圆工具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Alt+Shift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】绘制小圆圈并设置填充和描边。接着用渐变工具填充色橙色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RGB 250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172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61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，镜像渐变在小圆圈内拉出光球效果（见图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6-3-34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所示）。用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椭圆工具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绘制白色椭圆，通过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文件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菜单导入图片，【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Ctrl + T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】调整大小和位置后添加图层蒙版。再用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圆角矩形工具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绘制圆角矩形并设置填充、描边和【颜色叠加】效果，最后用横排文字工具输入相应文字，效果如图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6-3-35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73595" y="3679825"/>
            <a:ext cx="287337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6-3-33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背景和半圆绘制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32" name="图片 732" descr="屏幕截图 2024-12-15 211746"/>
          <p:cNvPicPr>
            <a:picLocks noChangeAspect="1"/>
          </p:cNvPicPr>
          <p:nvPr/>
        </p:nvPicPr>
        <p:blipFill>
          <a:blip r:embed="rId2"/>
          <a:srcRect l="2109"/>
          <a:stretch>
            <a:fillRect/>
          </a:stretch>
        </p:blipFill>
        <p:spPr>
          <a:xfrm>
            <a:off x="7173595" y="824230"/>
            <a:ext cx="2306955" cy="2823210"/>
          </a:xfrm>
          <a:prstGeom prst="rect">
            <a:avLst/>
          </a:prstGeom>
        </p:spPr>
      </p:pic>
      <p:pic>
        <p:nvPicPr>
          <p:cNvPr id="733" name="图片 733" descr="屏幕截图 2024-12-15 214419"/>
          <p:cNvPicPr>
            <a:picLocks noChangeAspect="1"/>
          </p:cNvPicPr>
          <p:nvPr/>
        </p:nvPicPr>
        <p:blipFill>
          <a:blip r:embed="rId3"/>
          <a:srcRect l="13033" t="19706" r="26401" b="9994"/>
          <a:stretch>
            <a:fillRect/>
          </a:stretch>
        </p:blipFill>
        <p:spPr>
          <a:xfrm>
            <a:off x="9747250" y="824230"/>
            <a:ext cx="2006600" cy="2826385"/>
          </a:xfrm>
          <a:prstGeom prst="rect">
            <a:avLst/>
          </a:prstGeom>
        </p:spPr>
      </p:pic>
      <p:pic>
        <p:nvPicPr>
          <p:cNvPr id="734" name="图片 734" descr="屏幕截图 2024-12-15 21430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6135" y="4015740"/>
            <a:ext cx="2304415" cy="28282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747250" y="3679825"/>
            <a:ext cx="40640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6-3-34 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圆点绘制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480550" y="5358765"/>
            <a:ext cx="40640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6-3-35 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使用人群信息展示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082915" y="285750"/>
            <a:ext cx="359664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dist">
              <a:defRPr/>
            </a:pPr>
            <a:r>
              <a:rPr lang="zh-CN" altLang="en-US" sz="3200" b="1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烤鱼片详情页设计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550" y="487680"/>
            <a:ext cx="5793105" cy="2941320"/>
          </a:xfrm>
          <a:prstGeom prst="rect">
            <a:avLst/>
          </a:prstGeom>
        </p:spPr>
        <p:txBody>
          <a:bodyPr>
            <a:noAutofit/>
          </a:bodyPr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22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）制作买家须知页面，复制小标后，用圆角矩形工具绘制五个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RGB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219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219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219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）的圆角矩形。从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文件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菜单导入图片，【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Ctrl+T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】调整大小和位置，点击图片添加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45%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不透明度的图层蒙版，并为每个圆角矩形添加圆形蒙版，见图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6-3-36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所示。用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自定义形状工具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在选项栏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形状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中找到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小车子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和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盾标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形状，【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Ctrl+T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】调整。用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直线工具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绘制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12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像素粗的直线并复制。用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椭圆选框工具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绘制圆形，右键描边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5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像素黑色得到描边圆，为选中形状添加矢量蒙版。最后用横排文字工具（微软雅黑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Bold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）输入文字，见图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6-3-37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66155" y="562864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6-3-36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买家须知框架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38" name="图片 738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5655" y="1040130"/>
            <a:ext cx="3007360" cy="4417695"/>
          </a:xfrm>
          <a:prstGeom prst="rect">
            <a:avLst/>
          </a:prstGeom>
        </p:spPr>
      </p:pic>
      <p:pic>
        <p:nvPicPr>
          <p:cNvPr id="739" name="图片 739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5565" y="1040130"/>
            <a:ext cx="2969260" cy="44176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965565" y="562864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6-3-37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买家须知内容填充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082915" y="285750"/>
            <a:ext cx="359664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dist">
              <a:defRPr/>
            </a:pPr>
            <a:r>
              <a:rPr lang="zh-CN" altLang="en-US" sz="3200" b="1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烤鱼片详情页设计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7065" y="487680"/>
            <a:ext cx="4770120" cy="2941320"/>
          </a:xfrm>
          <a:prstGeom prst="rect">
            <a:avLst/>
          </a:prstGeom>
        </p:spPr>
        <p:txBody>
          <a:bodyPr>
            <a:noAutofit/>
          </a:bodyPr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23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）制作防诈骗公告页面，复制小标，选择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横排文字工具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，输入正文：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因产品质量问题需下载软件退货的不要相信，这是诈骗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因客服或运营误操作产生的扣费，需联系银行客服绑定消费渠道进行退款的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不要相信，这是诈骗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</a:t>
            </a:r>
            <a:r>
              <a:rPr lang="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您的快递不慎被快递小哥弄丢需下载软件退货的不要相信，这是诈骗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设置字体为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微软雅黑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，样式为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“Bold”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，字号为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“30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效果如图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6-3-38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15555" y="545782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6-3-38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防诈骗公告文案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41" name="图片 741" descr="屏幕截图 2024-12-15 230429"/>
          <p:cNvPicPr>
            <a:picLocks noChangeAspect="1"/>
          </p:cNvPicPr>
          <p:nvPr/>
        </p:nvPicPr>
        <p:blipFill>
          <a:blip r:embed="rId2"/>
          <a:srcRect t="5152"/>
          <a:stretch>
            <a:fillRect/>
          </a:stretch>
        </p:blipFill>
        <p:spPr>
          <a:xfrm>
            <a:off x="5736590" y="1360805"/>
            <a:ext cx="6001385" cy="37261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082915" y="285750"/>
            <a:ext cx="359664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dist">
              <a:defRPr/>
            </a:pPr>
            <a:r>
              <a:rPr lang="zh-CN" altLang="en-US" sz="3200" b="1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烤鱼片详情页设计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7545" y="1877060"/>
            <a:ext cx="4281805" cy="2941320"/>
          </a:xfrm>
          <a:prstGeom prst="rect">
            <a:avLst/>
          </a:prstGeom>
        </p:spPr>
        <p:txBody>
          <a:bodyPr>
            <a:noAutofit/>
          </a:bodyPr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24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）制作顾客评价页面，复制小标，选择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文件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菜单中的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打开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选项导入图片，使用快捷键【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Ctrl+T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】，调整大小和位置。选择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椭圆工具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，在画布上绘制一个椭圆，设置描边为红色。效果如图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6-3-39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42785" y="545782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6-3-39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顾客评价展示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43" name="图片 743" descr="屏幕截图 2024-12-15 2310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780" y="1250315"/>
            <a:ext cx="4046855" cy="41948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082915" y="285750"/>
            <a:ext cx="359664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dist">
              <a:defRPr/>
            </a:pPr>
            <a:r>
              <a:rPr lang="zh-CN" altLang="en-US" sz="3200" b="1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烤鱼片详情页设计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7545" y="579755"/>
            <a:ext cx="4434205" cy="2941320"/>
          </a:xfrm>
          <a:prstGeom prst="rect">
            <a:avLst/>
          </a:prstGeom>
        </p:spPr>
        <p:txBody>
          <a:bodyPr>
            <a:noAutofit/>
          </a:bodyPr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）最后制作本店推荐页面，选择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圆角矩形工具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，在画布上绘制一个无填充色的圆角矩形，设置描边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像素。选择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文件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菜单中的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打开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选项导入图片，使用快捷键【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Ctrl+T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】，调整大小和位置。选择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横排文字工具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，输入相应文字，设置字体为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微软雅黑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，样式为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“Bold”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，字号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“16”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点。将图层选中，使用快捷键【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Ctrl+G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】建组并复制，完成另外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部分制作。效果如图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6-3-40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42785" y="545782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6-3-40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本店推荐商品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46" name="图片 746" descr="/private/var/folders/8s/ld7db4rs0sl2l3vdvr2q0v6m0000gn/T/com.kingsoft.wpsoffice.mac/photoeditapp/20250113204350/temp.pngtemp"/>
          <p:cNvPicPr>
            <a:picLocks noChangeAspect="1"/>
          </p:cNvPicPr>
          <p:nvPr/>
        </p:nvPicPr>
        <p:blipFill>
          <a:blip r:embed="rId2"/>
          <a:srcRect t="7602" b="6205"/>
          <a:stretch>
            <a:fillRect/>
          </a:stretch>
        </p:blipFill>
        <p:spPr>
          <a:xfrm>
            <a:off x="5197475" y="1424940"/>
            <a:ext cx="6804025" cy="34766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082915" y="285750"/>
            <a:ext cx="359664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dist">
              <a:defRPr/>
            </a:pPr>
            <a:r>
              <a:rPr lang="zh-CN" altLang="en-US" sz="3200" b="1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烤鱼片详情页设计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7545" y="1037590"/>
            <a:ext cx="7211695" cy="2941320"/>
          </a:xfrm>
          <a:prstGeom prst="rect">
            <a:avLst/>
          </a:prstGeom>
        </p:spPr>
        <p:txBody>
          <a:bodyPr>
            <a:noAutofit/>
          </a:bodyPr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26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）烤鱼片详情页的最终效果如图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6-3-41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和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6-3-42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18915" y="648970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6-3-41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烤鱼片详情页最终效果大图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47" name="图片 747" descr="C:/Users/lenovo/Desktop/1213/4.png4"/>
          <p:cNvPicPr>
            <a:picLocks noChangeAspect="1"/>
          </p:cNvPicPr>
          <p:nvPr/>
        </p:nvPicPr>
        <p:blipFill>
          <a:blip r:embed="rId2"/>
          <a:srcRect t="208" b="208"/>
          <a:stretch>
            <a:fillRect/>
          </a:stretch>
        </p:blipFill>
        <p:spPr>
          <a:xfrm>
            <a:off x="2449830" y="1619885"/>
            <a:ext cx="1233805" cy="4794250"/>
          </a:xfrm>
          <a:prstGeom prst="rect">
            <a:avLst/>
          </a:prstGeom>
        </p:spPr>
      </p:pic>
      <p:pic>
        <p:nvPicPr>
          <p:cNvPr id="748" name="图片 748" descr="C:/Users/lenovo/Desktop/1213/3.png3"/>
          <p:cNvPicPr>
            <a:picLocks noChangeAspect="1"/>
          </p:cNvPicPr>
          <p:nvPr/>
        </p:nvPicPr>
        <p:blipFill>
          <a:blip r:embed="rId3"/>
          <a:srcRect t="80" b="80"/>
          <a:stretch>
            <a:fillRect/>
          </a:stretch>
        </p:blipFill>
        <p:spPr>
          <a:xfrm>
            <a:off x="3905250" y="1619885"/>
            <a:ext cx="1289050" cy="4793615"/>
          </a:xfrm>
          <a:prstGeom prst="rect">
            <a:avLst/>
          </a:prstGeom>
        </p:spPr>
      </p:pic>
      <p:pic>
        <p:nvPicPr>
          <p:cNvPr id="749" name="图片 749" descr="C:/Users/lenovo/Desktop/1213/4.png4"/>
          <p:cNvPicPr>
            <a:picLocks noChangeAspect="1"/>
          </p:cNvPicPr>
          <p:nvPr/>
        </p:nvPicPr>
        <p:blipFill>
          <a:blip r:embed="rId4"/>
          <a:srcRect l="123" r="123"/>
          <a:stretch>
            <a:fillRect/>
          </a:stretch>
        </p:blipFill>
        <p:spPr>
          <a:xfrm>
            <a:off x="5474335" y="1619885"/>
            <a:ext cx="1288415" cy="4786630"/>
          </a:xfrm>
          <a:prstGeom prst="rect">
            <a:avLst/>
          </a:prstGeom>
        </p:spPr>
      </p:pic>
      <p:pic>
        <p:nvPicPr>
          <p:cNvPr id="750" name="图片 750" descr="C:/Users/lenovo/Desktop/1213/3.png3"/>
          <p:cNvPicPr>
            <a:picLocks noChangeAspect="1"/>
          </p:cNvPicPr>
          <p:nvPr/>
        </p:nvPicPr>
        <p:blipFill>
          <a:blip r:embed="rId5"/>
          <a:srcRect t="814" b="814"/>
          <a:stretch>
            <a:fillRect/>
          </a:stretch>
        </p:blipFill>
        <p:spPr>
          <a:xfrm>
            <a:off x="7042785" y="1619885"/>
            <a:ext cx="1253490" cy="4794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082915" y="285750"/>
            <a:ext cx="359664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dist">
              <a:defRPr/>
            </a:pPr>
            <a:r>
              <a:rPr lang="zh-CN" altLang="en-US" sz="3200" b="1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烤鱼片详情页设计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7545" y="1877060"/>
            <a:ext cx="4281805" cy="2941320"/>
          </a:xfrm>
          <a:prstGeom prst="rect">
            <a:avLst/>
          </a:prstGeom>
        </p:spPr>
        <p:txBody>
          <a:bodyPr>
            <a:noAutofit/>
          </a:bodyPr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24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）制作顾客评价页面，复制小标，选择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文件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菜单中的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打开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选项导入图片，使用快捷键【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Ctrl+T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】，调整大小和位置。选择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椭圆工具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，在画布上绘制一个椭圆，设置描边为红色。效果如图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6-3-39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42785" y="545782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6-3-39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顾客评价展示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43" name="图片 743" descr="屏幕截图 2024-12-15 2310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780" y="1250315"/>
            <a:ext cx="4046855" cy="41948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082915" y="285750"/>
            <a:ext cx="359664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dist">
              <a:defRPr/>
            </a:pPr>
            <a:r>
              <a:rPr lang="zh-CN" altLang="en-US" sz="3200" b="1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烤鱼片详情页设计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7545" y="1877060"/>
            <a:ext cx="4281805" cy="2941320"/>
          </a:xfrm>
          <a:prstGeom prst="rect">
            <a:avLst/>
          </a:prstGeom>
        </p:spPr>
        <p:txBody>
          <a:bodyPr>
            <a:noAutofit/>
          </a:bodyPr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24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）制作顾客评价页面，复制小标，选择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文件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菜单中的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打开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选项导入图片，使用快捷键【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Ctrl+T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】，调整大小和位置。选择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椭圆工具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，在画布上绘制一个椭圆，设置描边为红色。效果如图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6-3-39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42785" y="545782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6-3-39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顾客评价展示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43" name="图片 743" descr="屏幕截图 2024-12-15 2310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780" y="1250315"/>
            <a:ext cx="4046855" cy="41948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082915" y="285750"/>
            <a:ext cx="359664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dist">
              <a:defRPr/>
            </a:pPr>
            <a:r>
              <a:rPr lang="zh-CN" altLang="en-US" sz="3200" b="1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烤鱼片详情页设计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1060" y="1641475"/>
            <a:ext cx="3823970" cy="2941320"/>
          </a:xfrm>
          <a:prstGeom prst="rect">
            <a:avLst/>
          </a:prstGeom>
        </p:spPr>
        <p:txBody>
          <a:bodyPr>
            <a:noAutofit/>
          </a:bodyPr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）新建大小为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790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像素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*7500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像素、分辨率为“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72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像素”、颜色模式为“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RGB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颜色”、名为“鱼片详情页”的文件。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）为详情页填充背景色，设置前景色为浅黄色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RGB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255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232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177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），使用快捷键【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Alt+Delete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】进行填充，如图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6-3-1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64" name="图片 664" descr="屏幕截图 2024-11-18 2129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898015"/>
            <a:ext cx="4744720" cy="35121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576820" y="598932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6-3-1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添加背景色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任意多边形 33"/>
          <p:cNvSpPr/>
          <p:nvPr/>
        </p:nvSpPr>
        <p:spPr bwMode="auto">
          <a:xfrm>
            <a:off x="0" y="4698869"/>
            <a:ext cx="12196763" cy="2088232"/>
          </a:xfrm>
          <a:custGeom>
            <a:avLst/>
            <a:gdLst>
              <a:gd name="connsiteX0" fmla="*/ 0 w 12196763"/>
              <a:gd name="connsiteY0" fmla="*/ 0 h 2088232"/>
              <a:gd name="connsiteX1" fmla="*/ 12196763 w 12196763"/>
              <a:gd name="connsiteY1" fmla="*/ 0 h 2088232"/>
              <a:gd name="connsiteX2" fmla="*/ 12196763 w 12196763"/>
              <a:gd name="connsiteY2" fmla="*/ 2088232 h 2088232"/>
              <a:gd name="connsiteX3" fmla="*/ 3673756 w 12196763"/>
              <a:gd name="connsiteY3" fmla="*/ 2088232 h 2088232"/>
              <a:gd name="connsiteX4" fmla="*/ 2617330 w 12196763"/>
              <a:gd name="connsiteY4" fmla="*/ 861209 h 2088232"/>
              <a:gd name="connsiteX5" fmla="*/ 1560904 w 12196763"/>
              <a:gd name="connsiteY5" fmla="*/ 2088232 h 2088232"/>
              <a:gd name="connsiteX6" fmla="*/ 0 w 12196763"/>
              <a:gd name="connsiteY6" fmla="*/ 2088232 h 208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6763" h="2088232">
                <a:moveTo>
                  <a:pt x="0" y="0"/>
                </a:moveTo>
                <a:lnTo>
                  <a:pt x="12196763" y="0"/>
                </a:lnTo>
                <a:lnTo>
                  <a:pt x="12196763" y="2088232"/>
                </a:lnTo>
                <a:lnTo>
                  <a:pt x="3673756" y="2088232"/>
                </a:lnTo>
                <a:lnTo>
                  <a:pt x="2617330" y="861209"/>
                </a:lnTo>
                <a:lnTo>
                  <a:pt x="1560904" y="2088232"/>
                </a:lnTo>
                <a:lnTo>
                  <a:pt x="0" y="2088232"/>
                </a:lnTo>
                <a:close/>
              </a:path>
            </a:pathLst>
          </a:custGeom>
          <a:blipFill>
            <a:blip r:embed="rId1"/>
            <a:srcRect/>
            <a:stretch>
              <a:fillRect t="-244687" b="-44289"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37" name="任意多边形 36"/>
          <p:cNvSpPr/>
          <p:nvPr/>
        </p:nvSpPr>
        <p:spPr bwMode="auto">
          <a:xfrm>
            <a:off x="3892179" y="1484784"/>
            <a:ext cx="9252321" cy="5373216"/>
          </a:xfrm>
          <a:custGeom>
            <a:avLst/>
            <a:gdLst>
              <a:gd name="connsiteX0" fmla="*/ 4626161 w 9252321"/>
              <a:gd name="connsiteY0" fmla="*/ 0 h 5373216"/>
              <a:gd name="connsiteX1" fmla="*/ 9252321 w 9252321"/>
              <a:gd name="connsiteY1" fmla="*/ 5373216 h 5373216"/>
              <a:gd name="connsiteX2" fmla="*/ 8510848 w 9252321"/>
              <a:gd name="connsiteY2" fmla="*/ 5373216 h 5373216"/>
              <a:gd name="connsiteX3" fmla="*/ 4626160 w 9252321"/>
              <a:gd name="connsiteY3" fmla="*/ 861209 h 5373216"/>
              <a:gd name="connsiteX4" fmla="*/ 741472 w 9252321"/>
              <a:gd name="connsiteY4" fmla="*/ 5373216 h 5373216"/>
              <a:gd name="connsiteX5" fmla="*/ 0 w 9252321"/>
              <a:gd name="connsiteY5" fmla="*/ 5373216 h 5373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252321" h="5373216">
                <a:moveTo>
                  <a:pt x="4626161" y="0"/>
                </a:moveTo>
                <a:lnTo>
                  <a:pt x="9252321" y="5373216"/>
                </a:lnTo>
                <a:lnTo>
                  <a:pt x="8510848" y="5373216"/>
                </a:lnTo>
                <a:lnTo>
                  <a:pt x="4626160" y="861209"/>
                </a:lnTo>
                <a:lnTo>
                  <a:pt x="741472" y="5373216"/>
                </a:lnTo>
                <a:lnTo>
                  <a:pt x="0" y="5373216"/>
                </a:lnTo>
                <a:close/>
              </a:path>
            </a:pathLst>
          </a:custGeom>
          <a:solidFill>
            <a:srgbClr val="F5F2F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02470" y="3497939"/>
            <a:ext cx="7862804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>
                <a:rot lat="0" lon="0" rev="0"/>
              </a:lightRig>
            </a:scene3d>
            <a:sp3d contourW="12700"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  <a:alpha val="12000"/>
                  </a:srgbClr>
                </a:solidFill>
                <a:effectLst>
                  <a:outerShdw blurRad="63500" sx="102000" sy="102000" algn="ctr" rotWithShape="0">
                    <a:srgbClr val="FFFFFF">
                      <a:alpha val="20000"/>
                    </a:srgbClr>
                  </a:outerShdw>
                </a:effectLst>
                <a:uLnTx/>
                <a:uFillTx/>
                <a:latin typeface="iekie jianheiti" panose="020F0502020204030204"/>
                <a:cs typeface="+mn-ea"/>
                <a:sym typeface="+mn-lt"/>
              </a:rPr>
              <a:t>COMPANY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  <a:alpha val="12000"/>
                </a:srgbClr>
              </a:solidFill>
              <a:effectLst>
                <a:outerShdw blurRad="63500" sx="102000" sy="102000" algn="ctr" rotWithShape="0">
                  <a:srgbClr val="FFFFFF">
                    <a:alpha val="20000"/>
                  </a:srgbClr>
                </a:outerShdw>
              </a:effectLst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35" name="任意多边形 33"/>
          <p:cNvSpPr/>
          <p:nvPr/>
        </p:nvSpPr>
        <p:spPr bwMode="auto">
          <a:xfrm>
            <a:off x="0" y="4698869"/>
            <a:ext cx="12196763" cy="2088232"/>
          </a:xfrm>
          <a:custGeom>
            <a:avLst/>
            <a:gdLst>
              <a:gd name="connsiteX0" fmla="*/ 0 w 12196763"/>
              <a:gd name="connsiteY0" fmla="*/ 0 h 2088232"/>
              <a:gd name="connsiteX1" fmla="*/ 12196763 w 12196763"/>
              <a:gd name="connsiteY1" fmla="*/ 0 h 2088232"/>
              <a:gd name="connsiteX2" fmla="*/ 12196763 w 12196763"/>
              <a:gd name="connsiteY2" fmla="*/ 2088232 h 2088232"/>
              <a:gd name="connsiteX3" fmla="*/ 3673756 w 12196763"/>
              <a:gd name="connsiteY3" fmla="*/ 2088232 h 2088232"/>
              <a:gd name="connsiteX4" fmla="*/ 2617330 w 12196763"/>
              <a:gd name="connsiteY4" fmla="*/ 861209 h 2088232"/>
              <a:gd name="connsiteX5" fmla="*/ 1560904 w 12196763"/>
              <a:gd name="connsiteY5" fmla="*/ 2088232 h 2088232"/>
              <a:gd name="connsiteX6" fmla="*/ 0 w 12196763"/>
              <a:gd name="connsiteY6" fmla="*/ 2088232 h 208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6763" h="2088232">
                <a:moveTo>
                  <a:pt x="0" y="0"/>
                </a:moveTo>
                <a:lnTo>
                  <a:pt x="12196763" y="0"/>
                </a:lnTo>
                <a:lnTo>
                  <a:pt x="12196763" y="2088232"/>
                </a:lnTo>
                <a:lnTo>
                  <a:pt x="3673756" y="2088232"/>
                </a:lnTo>
                <a:lnTo>
                  <a:pt x="2617330" y="861209"/>
                </a:lnTo>
                <a:lnTo>
                  <a:pt x="1560904" y="2088232"/>
                </a:lnTo>
                <a:lnTo>
                  <a:pt x="0" y="2088232"/>
                </a:lnTo>
                <a:close/>
              </a:path>
            </a:pathLst>
          </a:custGeom>
          <a:gradFill>
            <a:gsLst>
              <a:gs pos="100000">
                <a:schemeClr val="accent2">
                  <a:alpha val="66000"/>
                </a:schemeClr>
              </a:gs>
              <a:gs pos="7000">
                <a:schemeClr val="accent1">
                  <a:alpha val="71000"/>
                </a:schemeClr>
              </a:gs>
            </a:gsLst>
            <a:lin ang="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39" name="等腰三角形 7"/>
          <p:cNvSpPr/>
          <p:nvPr/>
        </p:nvSpPr>
        <p:spPr bwMode="auto">
          <a:xfrm>
            <a:off x="1621019" y="5700798"/>
            <a:ext cx="1992625" cy="1157202"/>
          </a:xfrm>
          <a:prstGeom prst="triangle">
            <a:avLst/>
          </a:prstGeom>
          <a:gradFill flip="none" rotWithShape="1">
            <a:gsLst>
              <a:gs pos="99000">
                <a:schemeClr val="accent2"/>
              </a:gs>
              <a:gs pos="0">
                <a:schemeClr val="accent1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42" name="Rectangle 3"/>
          <p:cNvSpPr txBox="1">
            <a:spLocks noChangeArrowheads="1"/>
          </p:cNvSpPr>
          <p:nvPr/>
        </p:nvSpPr>
        <p:spPr bwMode="auto">
          <a:xfrm>
            <a:off x="3914168" y="2251388"/>
            <a:ext cx="4363665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lvl="0" algn="dist"/>
            <a:r>
              <a:rPr lang="zh-CN" altLang="en-US" sz="6600" b="1" smtClean="0">
                <a:solidFill>
                  <a:srgbClr val="0B9FA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谢谢！</a:t>
            </a:r>
            <a:endParaRPr lang="zh-CN" altLang="en-US" sz="6600" b="1">
              <a:solidFill>
                <a:srgbClr val="0B9FA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9" name="任意多边形 35"/>
          <p:cNvSpPr/>
          <p:nvPr/>
        </p:nvSpPr>
        <p:spPr bwMode="auto">
          <a:xfrm rot="5400000">
            <a:off x="10592277" y="2100107"/>
            <a:ext cx="1347430" cy="782510"/>
          </a:xfrm>
          <a:custGeom>
            <a:avLst/>
            <a:gdLst>
              <a:gd name="connsiteX0" fmla="*/ 1797898 w 3595797"/>
              <a:gd name="connsiteY0" fmla="*/ 0 h 2088232"/>
              <a:gd name="connsiteX1" fmla="*/ 3595797 w 3595797"/>
              <a:gd name="connsiteY1" fmla="*/ 2088232 h 2088232"/>
              <a:gd name="connsiteX2" fmla="*/ 2854323 w 3595797"/>
              <a:gd name="connsiteY2" fmla="*/ 2088232 h 2088232"/>
              <a:gd name="connsiteX3" fmla="*/ 1797897 w 3595797"/>
              <a:gd name="connsiteY3" fmla="*/ 861209 h 2088232"/>
              <a:gd name="connsiteX4" fmla="*/ 741471 w 3595797"/>
              <a:gd name="connsiteY4" fmla="*/ 2088232 h 2088232"/>
              <a:gd name="connsiteX5" fmla="*/ 0 w 3595797"/>
              <a:gd name="connsiteY5" fmla="*/ 2088232 h 208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95797" h="2088232">
                <a:moveTo>
                  <a:pt x="1797898" y="0"/>
                </a:moveTo>
                <a:lnTo>
                  <a:pt x="3595797" y="2088232"/>
                </a:lnTo>
                <a:lnTo>
                  <a:pt x="2854323" y="2088232"/>
                </a:lnTo>
                <a:lnTo>
                  <a:pt x="1797897" y="861209"/>
                </a:lnTo>
                <a:lnTo>
                  <a:pt x="741471" y="2088232"/>
                </a:lnTo>
                <a:lnTo>
                  <a:pt x="0" y="2088232"/>
                </a:lnTo>
                <a:close/>
              </a:path>
            </a:pathLst>
          </a:custGeom>
          <a:gradFill flip="none" rotWithShape="1">
            <a:gsLst>
              <a:gs pos="99000">
                <a:schemeClr val="accent2"/>
              </a:gs>
              <a:gs pos="0">
                <a:schemeClr val="accent1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44046" y="5613088"/>
            <a:ext cx="49039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zihun59hao-chuangcuhei" panose="00000500000000000000" pitchFamily="2" charset="-122"/>
              </a:rPr>
              <a:t>山东劳动职业技术学院在线开放课程</a:t>
            </a:r>
            <a:endParaRPr lang="zh-CN" altLang="en-US" sz="2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zihun59hao-chuangcuhei" panose="00000500000000000000" pitchFamily="2" charset="-122"/>
            </a:endParaRPr>
          </a:p>
        </p:txBody>
      </p:sp>
      <p:pic>
        <p:nvPicPr>
          <p:cNvPr id="16" name="图片 15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7596" y="227546"/>
            <a:ext cx="3114673" cy="5037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99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7" grpId="0"/>
      <p:bldP spid="39" grpId="0" animBg="1"/>
      <p:bldP spid="42" grpId="0"/>
      <p:bldP spid="5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082915" y="285750"/>
            <a:ext cx="359664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dist">
              <a:defRPr/>
            </a:pPr>
            <a:r>
              <a:rPr lang="zh-CN" altLang="en-US" sz="3200" b="1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烤鱼片详情页设计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0200" y="1770380"/>
            <a:ext cx="6405880" cy="2941320"/>
          </a:xfrm>
          <a:prstGeom prst="rect">
            <a:avLst/>
          </a:prstGeom>
        </p:spPr>
        <p:txBody>
          <a:bodyPr>
            <a:noAutofit/>
          </a:bodyPr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）制作商品广告区页面时，先用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矩形工具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绘制矩形并填充红色（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RGB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110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），再用渐变工具以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透明渐变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填充红色（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RGB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202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34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34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）。效果如图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6-3-2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所示。然后用选框工具框住区域，用渐变工具以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对称渐变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填充黑色（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RGB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）。效果如图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6-3-3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所示。最后用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矩形工具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绘制长矩形，设置两色渐变（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RGB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204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58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58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至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RGB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158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19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19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），复制粘贴图层，【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ctrl+J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】，调整位置，效果如图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6-3-4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49720" y="4343400"/>
            <a:ext cx="251587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6-3-2 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添加渐变背景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67" name="图片 667" descr="屏幕截图 2024-11-18 2247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5610" y="2173605"/>
            <a:ext cx="1437640" cy="2052955"/>
          </a:xfrm>
          <a:prstGeom prst="rect">
            <a:avLst/>
          </a:prstGeom>
        </p:spPr>
      </p:pic>
      <p:pic>
        <p:nvPicPr>
          <p:cNvPr id="668" name="图片 668" descr="屏幕截图 2024-11-18 2247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3445" y="2173605"/>
            <a:ext cx="1393825" cy="2053590"/>
          </a:xfrm>
          <a:prstGeom prst="rect">
            <a:avLst/>
          </a:prstGeom>
        </p:spPr>
      </p:pic>
      <p:pic>
        <p:nvPicPr>
          <p:cNvPr id="669" name="图片 669" descr="屏幕截图 2024-11-19 134702"/>
          <p:cNvPicPr>
            <a:picLocks noChangeAspect="1"/>
          </p:cNvPicPr>
          <p:nvPr/>
        </p:nvPicPr>
        <p:blipFill>
          <a:blip r:embed="rId4"/>
          <a:srcRect l="1532" t="1519" r="1515" b="1018"/>
          <a:stretch>
            <a:fillRect/>
          </a:stretch>
        </p:blipFill>
        <p:spPr>
          <a:xfrm>
            <a:off x="10274935" y="2173605"/>
            <a:ext cx="1602740" cy="20535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375650" y="4343400"/>
            <a:ext cx="40640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6-3-3 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添加黑色渐变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274935" y="4343400"/>
            <a:ext cx="40640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6-3-4 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绘制红色叠层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082915" y="285750"/>
            <a:ext cx="359664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dist">
              <a:defRPr/>
            </a:pPr>
            <a:r>
              <a:rPr lang="zh-CN" altLang="en-US" sz="3200" b="1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烤鱼片详情页设计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1060" y="1641475"/>
            <a:ext cx="3823970" cy="2941320"/>
          </a:xfrm>
          <a:prstGeom prst="rect">
            <a:avLst/>
          </a:prstGeom>
        </p:spPr>
        <p:txBody>
          <a:bodyPr>
            <a:noAutofit/>
          </a:bodyPr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）选择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自定形状工具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，选项栏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形状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，选择相应的形状，绘制一个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RGB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255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190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106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）的横幅形状图形，使用快捷键【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Ctrl+T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】，调整大小和位置，并单击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“fx”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图层样式为其添加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投影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效果，如图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6-3-5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和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6-3-6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80305" y="545782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6-3-5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添加【投影】效果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71" name="图片 671" descr="屏幕截图 2024-11-19 140431"/>
          <p:cNvPicPr>
            <a:picLocks noChangeAspect="1"/>
          </p:cNvPicPr>
          <p:nvPr/>
        </p:nvPicPr>
        <p:blipFill>
          <a:blip r:embed="rId2"/>
          <a:srcRect l="31525" t="4481" r="27254" b="31381"/>
          <a:stretch>
            <a:fillRect/>
          </a:stretch>
        </p:blipFill>
        <p:spPr>
          <a:xfrm>
            <a:off x="4980305" y="1824355"/>
            <a:ext cx="3102610" cy="3210560"/>
          </a:xfrm>
          <a:prstGeom prst="rect">
            <a:avLst/>
          </a:prstGeom>
        </p:spPr>
      </p:pic>
      <p:pic>
        <p:nvPicPr>
          <p:cNvPr id="672" name="图片 672" descr="屏幕截图 2024-11-19 1422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1690" y="2540000"/>
            <a:ext cx="3313430" cy="20427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556625" y="545782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6-3-6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飘带投影效果展示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082915" y="285750"/>
            <a:ext cx="359664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dist">
              <a:defRPr/>
            </a:pPr>
            <a:r>
              <a:rPr lang="zh-CN" altLang="en-US" sz="3200" b="1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烤鱼片详情页设计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5585" y="608965"/>
            <a:ext cx="7882890" cy="2941320"/>
          </a:xfrm>
          <a:prstGeom prst="rect">
            <a:avLst/>
          </a:prstGeom>
        </p:spPr>
        <p:txBody>
          <a:bodyPr>
            <a:noAutofit/>
          </a:bodyPr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）为商品广告区页面添加广告词，用钢笔工具在形状上绘弧，再用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文字工具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在弧上输入文字，字体设为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微软雅黑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、样式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“Bold”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、字号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30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点、颜色白色。接着用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横排文字工具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输入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“XXX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秘制烤鱼片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，字体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微软雅黑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、样式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“Bold”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、字号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88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点、颜色黄色（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RGB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218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135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28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），添加【描边】（白色）和【投影】（不透明度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61%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，距离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4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像素，大小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4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像素）效果。之后用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横排文字工具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输入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即食海味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/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纹理清晰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/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片片鲜美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/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丝丝入味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，字体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微软雅黑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、样式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“Bold”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、字号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20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点，添加【描边】效果。添加商家信息时，用直线工具画白色短直线，再用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横排文字工具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输入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“XXX”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，字体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微软雅黑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、样式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“Bold”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、字号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15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点，添加【描边】效果并复制直线图层分居文字两边，效果见图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6-3-7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85555" y="45262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6-3-7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促销广告文案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77" name="图片 677" descr="C:/Users/lenovo/Desktop/1213/4.png4"/>
          <p:cNvPicPr>
            <a:picLocks noChangeAspect="1"/>
          </p:cNvPicPr>
          <p:nvPr/>
        </p:nvPicPr>
        <p:blipFill>
          <a:blip r:embed="rId2"/>
          <a:srcRect t="8" b="8"/>
          <a:stretch>
            <a:fillRect/>
          </a:stretch>
        </p:blipFill>
        <p:spPr>
          <a:xfrm>
            <a:off x="8525510" y="2172335"/>
            <a:ext cx="3228340" cy="17221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082915" y="285750"/>
            <a:ext cx="359664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dist">
              <a:defRPr/>
            </a:pPr>
            <a:r>
              <a:rPr lang="zh-CN" altLang="en-US" sz="3200" b="1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烤鱼片详情页设计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5585" y="1512570"/>
            <a:ext cx="7108825" cy="2941320"/>
          </a:xfrm>
          <a:prstGeom prst="rect">
            <a:avLst/>
          </a:prstGeom>
        </p:spPr>
        <p:txBody>
          <a:bodyPr>
            <a:noAutofit/>
          </a:bodyPr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）选择椭圆选框工具绘制椭圆，用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渐变工具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径向渐变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反向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44%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不透明度）制作光影图形，见图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6-3-8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所示，复制多个【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Ctrl+T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】调整大小、位置和透明度。再用圆角矩形工具绘制半径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60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像素的圆角矩形，【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Ctrl+T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】调整后复制上下排列，添加图层蒙版用画笔工具涂抹擦除，效果见图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6-3-9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所示，接着复制多个图形改颜色，最后用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渐变工具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以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对称渐变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在商品广告区页面底部填充黑色，如图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6-3-10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43850" y="3346450"/>
            <a:ext cx="1143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6-3-8 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80" name="图片 680" descr="屏幕截图 2024-11-19 203944"/>
          <p:cNvPicPr>
            <a:picLocks noChangeAspect="1"/>
          </p:cNvPicPr>
          <p:nvPr/>
        </p:nvPicPr>
        <p:blipFill>
          <a:blip r:embed="rId2"/>
          <a:srcRect l="29300" t="10902" r="21950" b="13432"/>
          <a:stretch>
            <a:fillRect/>
          </a:stretch>
        </p:blipFill>
        <p:spPr>
          <a:xfrm>
            <a:off x="7682230" y="1734820"/>
            <a:ext cx="1665605" cy="1604645"/>
          </a:xfrm>
          <a:prstGeom prst="rect">
            <a:avLst/>
          </a:prstGeom>
        </p:spPr>
      </p:pic>
      <p:pic>
        <p:nvPicPr>
          <p:cNvPr id="681" name="图片 681" descr="屏幕截图 2024-11-19 2245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0380" y="1730375"/>
            <a:ext cx="2101215" cy="1598295"/>
          </a:xfrm>
          <a:prstGeom prst="rect">
            <a:avLst/>
          </a:prstGeom>
        </p:spPr>
      </p:pic>
      <p:pic>
        <p:nvPicPr>
          <p:cNvPr id="682" name="图片 682" descr="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45220" y="3801110"/>
            <a:ext cx="1612900" cy="21113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885680" y="3346450"/>
            <a:ext cx="11099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6-3-9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86850" y="6131560"/>
            <a:ext cx="12134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6-3-10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082915" y="285750"/>
            <a:ext cx="359664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dist">
              <a:defRPr/>
            </a:pPr>
            <a:r>
              <a:rPr lang="zh-CN" altLang="en-US" sz="3200" b="1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烤鱼片详情页设计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5585" y="1483995"/>
            <a:ext cx="5116830" cy="2941320"/>
          </a:xfrm>
          <a:prstGeom prst="rect">
            <a:avLst/>
          </a:prstGeom>
        </p:spPr>
        <p:txBody>
          <a:bodyPr>
            <a:noAutofit/>
          </a:bodyPr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）制作底盘。首先制作该区域页面背景，选择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矩形工具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，绘制一个矩形，并填充为黄色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RGB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248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160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47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）作为该部分的背景。接下来选择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渐变工具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，利用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透明渐变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从上下拉填充浅黄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RGB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255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207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145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），为页面增加装饰效果，如图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6-3-11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所示。选择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椭圆工具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，绘制一个椭圆，使用快捷键【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Ctrl+T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】，对其大小和位置进行调整，单击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“fx”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图层样式为其添加【投影】效果。如图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6-3-12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78780" y="4868545"/>
            <a:ext cx="22225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6-3-11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背景渐变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86" name="图片 686" descr="屏幕截图 2024-11-19 1750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8780" y="2202180"/>
            <a:ext cx="2221865" cy="2360295"/>
          </a:xfrm>
          <a:prstGeom prst="rect">
            <a:avLst/>
          </a:prstGeom>
        </p:spPr>
      </p:pic>
      <p:pic>
        <p:nvPicPr>
          <p:cNvPr id="687" name="图片 687" descr="屏幕截图 2024-11-19 180321"/>
          <p:cNvPicPr>
            <a:picLocks noChangeAspect="1"/>
          </p:cNvPicPr>
          <p:nvPr/>
        </p:nvPicPr>
        <p:blipFill>
          <a:blip r:embed="rId3"/>
          <a:srcRect l="32438" t="6042" r="26684" b="31842"/>
          <a:stretch>
            <a:fillRect/>
          </a:stretch>
        </p:blipFill>
        <p:spPr>
          <a:xfrm>
            <a:off x="7747000" y="2202180"/>
            <a:ext cx="2249170" cy="2291080"/>
          </a:xfrm>
          <a:prstGeom prst="rect">
            <a:avLst/>
          </a:prstGeom>
        </p:spPr>
      </p:pic>
      <p:pic>
        <p:nvPicPr>
          <p:cNvPr id="688" name="图片 688" descr="屏幕截图 2024-11-19 18063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42525" y="2454275"/>
            <a:ext cx="2104390" cy="17068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514080" y="471805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6-3-12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添加【投影】效果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082915" y="285750"/>
            <a:ext cx="359664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dist">
              <a:defRPr/>
            </a:pPr>
            <a:r>
              <a:rPr lang="zh-CN" altLang="en-US" sz="3200" b="1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烤鱼片详情页设计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5585" y="1048385"/>
            <a:ext cx="4846320" cy="2941320"/>
          </a:xfrm>
          <a:prstGeom prst="rect">
            <a:avLst/>
          </a:prstGeom>
        </p:spPr>
        <p:txBody>
          <a:bodyPr>
            <a:noAutofit/>
          </a:bodyPr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）选择椭圆选框工具，在选项栏中设置羽化工具，数值改为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，随后创建一个椭圆选区，填充为白色，并创建剪贴蒙版，边缘就会产生渐变的效果。如图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6-3-13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所示。选择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椭圆工具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，绘制一个椭圆，使用快捷键【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Ctrl+T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】对其大小进行调整，随后复制椭圆图层，将填充去了，描边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点，颜色为黄色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RGB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248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160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48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），接着将以上两个图层进行复制，使用快捷键【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Ctrl+T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】对其大小和位置进行调整，效果如图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6-3-14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82285" y="4662170"/>
            <a:ext cx="22034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6-3-13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光影渐变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90" name="图片 690" descr="屏幕截图 2024-11-19 1952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1905" y="2113915"/>
            <a:ext cx="3204210" cy="2190750"/>
          </a:xfrm>
          <a:prstGeom prst="rect">
            <a:avLst/>
          </a:prstGeom>
        </p:spPr>
      </p:pic>
      <p:pic>
        <p:nvPicPr>
          <p:cNvPr id="691" name="图片 691" descr="屏幕截图 2024-11-19 2023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5500" y="2113915"/>
            <a:ext cx="3556000" cy="20015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262110" y="462661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6-3-14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底板效果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ISPRING_PRESENTATION_TITLE" val="蓝灰商务工作汇报PPT模板1"/>
</p:tagLst>
</file>

<file path=ppt/theme/theme1.xml><?xml version="1.0" encoding="utf-8"?>
<a:theme xmlns:a="http://schemas.openxmlformats.org/drawingml/2006/main" name="Office 主题​​">
  <a:themeElements>
    <a:clrScheme name="自定义 38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B9FAE"/>
      </a:accent1>
      <a:accent2>
        <a:srgbClr val="89CA7D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xpqa2zoz">
      <a:majorFont>
        <a:latin typeface="iekie jianheiti"/>
        <a:ea typeface="iekie jianheiti"/>
        <a:cs typeface=""/>
      </a:majorFont>
      <a:minorFont>
        <a:latin typeface="iekie jianheiti"/>
        <a:ea typeface="iekie jianheit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自定义 38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B9FAE"/>
      </a:accent1>
      <a:accent2>
        <a:srgbClr val="89CA7D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xpqa2zoz">
      <a:majorFont>
        <a:latin typeface="iekie jianheiti"/>
        <a:ea typeface="iekie jianheiti"/>
        <a:cs typeface=""/>
      </a:majorFont>
      <a:minorFont>
        <a:latin typeface="iekie jianheiti"/>
        <a:ea typeface="iekie jianheit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5814</Words>
  <Application>WPS 演示</Application>
  <PresentationFormat>宽屏</PresentationFormat>
  <Paragraphs>219</Paragraphs>
  <Slides>30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32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30</vt:i4>
      </vt:variant>
    </vt:vector>
  </HeadingPairs>
  <TitlesOfParts>
    <vt:vector size="65" baseType="lpstr">
      <vt:lpstr>Arial</vt:lpstr>
      <vt:lpstr>宋体</vt:lpstr>
      <vt:lpstr>Wingdings</vt:lpstr>
      <vt:lpstr>iekie jianheiti</vt:lpstr>
      <vt:lpstr>印品黑体</vt:lpstr>
      <vt:lpstr>黑体</vt:lpstr>
      <vt:lpstr>Calibri</vt:lpstr>
      <vt:lpstr>微软雅黑</vt:lpstr>
      <vt:lpstr>zihun59hao-chuangcuhei</vt:lpstr>
      <vt:lpstr>等线</vt:lpstr>
      <vt:lpstr>Source Han Sans CN Heavy</vt:lpstr>
      <vt:lpstr>Yu Gothic UI</vt:lpstr>
      <vt:lpstr>Times New Roman</vt:lpstr>
      <vt:lpstr>Arial Unicode MS</vt:lpstr>
      <vt:lpstr>iekie jianheiti</vt:lpstr>
      <vt:lpstr>Segoe Print</vt:lpstr>
      <vt:lpstr>Times New Roman</vt:lpstr>
      <vt:lpstr>华文中宋</vt:lpstr>
      <vt:lpstr>华文隶书</vt:lpstr>
      <vt:lpstr>华文楷体</vt:lpstr>
      <vt:lpstr>Microsoft JhengHei</vt:lpstr>
      <vt:lpstr>Calibri</vt:lpstr>
      <vt:lpstr>华文琥珀</vt:lpstr>
      <vt:lpstr>幼圆</vt:lpstr>
      <vt:lpstr>新宋体</vt:lpstr>
      <vt:lpstr>华文彩云</vt:lpstr>
      <vt:lpstr>方正舒体</vt:lpstr>
      <vt:lpstr>华文新魏</vt:lpstr>
      <vt:lpstr>华文细黑</vt:lpstr>
      <vt:lpstr>华文仿宋</vt:lpstr>
      <vt:lpstr>微软雅黑 Light</vt:lpstr>
      <vt:lpstr>华文宋体</vt:lpstr>
      <vt:lpstr>Office 主题​​</vt:lpstr>
      <vt:lpstr>1_Office 主题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蓝灰商务工作汇报PPT模板1</dc:title>
  <dc:creator>andy</dc:creator>
  <cp:lastModifiedBy>V Liverpool｀</cp:lastModifiedBy>
  <cp:revision>528</cp:revision>
  <dcterms:created xsi:type="dcterms:W3CDTF">2019-04-09T06:58:00Z</dcterms:created>
  <dcterms:modified xsi:type="dcterms:W3CDTF">2025-02-20T13:09:37Z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FAE90611F70244DC9BFBCDF33D8B6841_12</vt:lpwstr>
  </property>
</Properties>
</file>